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7"/>
  </p:notesMasterIdLst>
  <p:sldIdLst>
    <p:sldId id="295" r:id="rId2"/>
    <p:sldId id="418" r:id="rId3"/>
    <p:sldId id="419" r:id="rId4"/>
    <p:sldId id="420" r:id="rId5"/>
    <p:sldId id="388" r:id="rId6"/>
    <p:sldId id="459" r:id="rId7"/>
    <p:sldId id="389" r:id="rId8"/>
    <p:sldId id="391" r:id="rId9"/>
    <p:sldId id="443" r:id="rId10"/>
    <p:sldId id="424" r:id="rId11"/>
    <p:sldId id="450" r:id="rId12"/>
    <p:sldId id="460" r:id="rId13"/>
    <p:sldId id="461" r:id="rId14"/>
    <p:sldId id="468" r:id="rId15"/>
    <p:sldId id="451" r:id="rId16"/>
    <p:sldId id="469" r:id="rId17"/>
    <p:sldId id="452" r:id="rId18"/>
    <p:sldId id="453" r:id="rId19"/>
    <p:sldId id="454" r:id="rId20"/>
    <p:sldId id="444" r:id="rId21"/>
    <p:sldId id="340" r:id="rId22"/>
    <p:sldId id="343" r:id="rId23"/>
    <p:sldId id="427" r:id="rId24"/>
    <p:sldId id="491" r:id="rId25"/>
    <p:sldId id="437" r:id="rId26"/>
    <p:sldId id="445" r:id="rId27"/>
    <p:sldId id="374" r:id="rId28"/>
    <p:sldId id="475" r:id="rId29"/>
    <p:sldId id="476" r:id="rId30"/>
    <p:sldId id="477" r:id="rId31"/>
    <p:sldId id="478" r:id="rId32"/>
    <p:sldId id="479" r:id="rId33"/>
    <p:sldId id="480" r:id="rId34"/>
    <p:sldId id="458" r:id="rId35"/>
    <p:sldId id="481" r:id="rId36"/>
    <p:sldId id="482" r:id="rId37"/>
    <p:sldId id="483" r:id="rId38"/>
    <p:sldId id="484" r:id="rId39"/>
    <p:sldId id="485" r:id="rId40"/>
    <p:sldId id="486" r:id="rId41"/>
    <p:sldId id="488" r:id="rId42"/>
    <p:sldId id="489" r:id="rId43"/>
    <p:sldId id="490" r:id="rId44"/>
    <p:sldId id="457" r:id="rId45"/>
    <p:sldId id="401" r:id="rId46"/>
  </p:sldIdLst>
  <p:sldSz cx="9144000" cy="6858000" type="screen4x3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66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86" autoAdjust="0"/>
  </p:normalViewPr>
  <p:slideViewPr>
    <p:cSldViewPr>
      <p:cViewPr>
        <p:scale>
          <a:sx n="44" d="100"/>
          <a:sy n="44" d="100"/>
        </p:scale>
        <p:origin x="-102" y="-7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48" y="-108"/>
      </p:cViewPr>
      <p:guideLst>
        <p:guide orient="horz" pos="3128"/>
        <p:guide pos="214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ECFAE6-0746-41FB-928F-D3F2EF1221D5}" type="datetimeFigureOut">
              <a:rPr lang="en-GB"/>
              <a:pPr>
                <a:defRPr/>
              </a:pPr>
              <a:t>25/04/2012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1A9744E-E13D-4C5B-8D21-29ABDE9993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515854-32D4-4D8B-BC24-E6B7116040E6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GB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EECD5D-F160-47C1-92E2-EEEF29E734DC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7D2117-68F4-4A93-BCA6-8D0226B7EA6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Adaptation within</a:t>
            </a:r>
            <a:r>
              <a:rPr lang="en-GB" baseline="0" dirty="0" smtClean="0"/>
              <a:t> frequency bands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AD753E-B137-4D3E-9A9A-B223A09753BB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9744E-E13D-4C5B-8D21-29ABDE999339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59824-6F81-4FDD-8277-F5EE661D3D87}" type="datetime1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91641-DA18-4D75-96B7-A86D3ABD4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7ACF-1311-44EC-8BD5-2862F69CAF14}" type="datetime1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D9315-D1BD-44CC-B9DB-512D4852B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C5AB5-42B8-4B24-85A0-EEDB6173D2FC}" type="datetime1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9AA75-2CD8-4F57-907A-A99FA0638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5BEBC-35C6-490E-9E8F-9816AD387EB8}" type="datetime1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706F4-E4DC-48D2-94E0-64B959130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5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A1212-8FFE-47E5-AB74-BE3D2D20B5B2}" type="datetime1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7CD1E-BC17-429E-B367-F3DD20BC8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8F760-7D0A-419B-8CEC-9B91EB22EF87}" type="datetime1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0F7BC-1EAE-4F39-9C15-0B3FF5249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CBD9C-F95C-4C53-B51B-7D5A907C9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94C3C-FBAD-423C-99A8-49765E3442EB}" type="datetime1">
              <a:rPr lang="en-US" smtClean="0"/>
              <a:pPr>
                <a:defRPr/>
              </a:pPr>
              <a:t>4/25/2012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9E9E5-B2B8-4ADC-BDD3-7E3F6ADECA85}" type="datetime1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CDDD9-0CC0-484B-A61B-A7593571F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A45DA-D45E-46CF-978D-B755A68662F6}" type="datetime1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DAC64-8BE2-4402-A51D-F93A6B50A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8370-3A83-431C-A6A6-ABAA30F152C3}" type="datetime1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94EDE-A986-47E3-9FF7-2043CC60C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94972-4A58-4843-B7B9-F2BF944A3830}" type="datetime1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6E3B5-1878-468C-BF06-F4105A144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EF4749F-E264-4639-8254-C8AA849746EC}" type="datetime1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E9230CB0-5E48-4774-BFBF-D4FB8300A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59" r:id="rId1"/>
    <p:sldLayoutId id="2147484151" r:id="rId2"/>
    <p:sldLayoutId id="2147484160" r:id="rId3"/>
    <p:sldLayoutId id="2147484152" r:id="rId4"/>
    <p:sldLayoutId id="2147484161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7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10" Type="http://schemas.openxmlformats.org/officeDocument/2006/relationships/image" Target="../media/image25.tiff"/><Relationship Id="rId4" Type="http://schemas.openxmlformats.org/officeDocument/2006/relationships/image" Target="../media/image19.tiff"/><Relationship Id="rId9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34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35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9"/>
          <p:cNvSpPr txBox="1">
            <a:spLocks noChangeArrowheads="1"/>
          </p:cNvSpPr>
          <p:nvPr/>
        </p:nvSpPr>
        <p:spPr bwMode="auto">
          <a:xfrm>
            <a:off x="0" y="5442228"/>
            <a:ext cx="9144000" cy="14157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endParaRPr lang="en-GB" sz="2400" b="1" baseline="30000" dirty="0" smtClean="0">
              <a:solidFill>
                <a:srgbClr val="FF0000"/>
              </a:solidFill>
              <a:cs typeface="Arial" charset="0"/>
            </a:endParaRPr>
          </a:p>
          <a:p>
            <a:pPr marL="342900" indent="-342900" algn="ctr"/>
            <a:r>
              <a:rPr lang="en-GB" b="1" dirty="0" smtClean="0">
                <a:latin typeface="Arial" pitchFamily="34" charset="0"/>
                <a:cs typeface="Arial" pitchFamily="34" charset="0"/>
              </a:rPr>
              <a:t>Sundeep Teki</a:t>
            </a:r>
          </a:p>
          <a:p>
            <a:pPr marL="342900" indent="-342900" algn="ctr"/>
            <a:r>
              <a:rPr lang="en-GB" b="1" dirty="0" smtClean="0">
                <a:latin typeface="Arial" pitchFamily="34" charset="0"/>
                <a:cs typeface="Arial" pitchFamily="34" charset="0"/>
              </a:rPr>
              <a:t>Wellcome Trust Centre for 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Neuroimaging</a:t>
            </a:r>
            <a:endParaRPr lang="en-GB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ctr"/>
            <a:r>
              <a:rPr lang="en-GB" b="1" dirty="0" smtClean="0">
                <a:latin typeface="Arial" pitchFamily="34" charset="0"/>
                <a:cs typeface="Arial" pitchFamily="34" charset="0"/>
              </a:rPr>
              <a:t> University College London, UK</a:t>
            </a:r>
          </a:p>
          <a:p>
            <a:pPr marL="342900" indent="-342900" algn="ctr"/>
            <a:endParaRPr lang="en-GB" sz="24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339200"/>
          </a:xfrm>
          <a:solidFill>
            <a:schemeClr val="bg1"/>
          </a:solidFill>
          <a:ln w="57150"/>
        </p:spPr>
        <p:txBody>
          <a:bodyPr/>
          <a:lstStyle/>
          <a:p>
            <a:pPr algn="l">
              <a:defRPr/>
            </a:pPr>
            <a:r>
              <a:rPr lang="en-GB" sz="1800" b="1" dirty="0" smtClean="0">
                <a:solidFill>
                  <a:schemeClr val="tx1"/>
                </a:solidFill>
                <a:effectLst/>
              </a:rPr>
              <a:t/>
            </a:r>
            <a:br>
              <a:rPr lang="en-GB" sz="1800" b="1" dirty="0" smtClean="0">
                <a:solidFill>
                  <a:schemeClr val="tx1"/>
                </a:solidFill>
                <a:effectLst/>
              </a:rPr>
            </a:br>
            <a:r>
              <a:rPr lang="en-GB" sz="18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GB" sz="1800" b="1" dirty="0" smtClean="0">
                <a:solidFill>
                  <a:schemeClr val="tx1"/>
                </a:solidFill>
                <a:effectLst/>
                <a:cs typeface="Arial" pitchFamily="34" charset="0"/>
              </a:rPr>
              <a:t/>
            </a:r>
            <a:br>
              <a:rPr lang="en-GB" sz="1800" b="1" dirty="0" smtClean="0">
                <a:solidFill>
                  <a:schemeClr val="tx1"/>
                </a:solidFill>
                <a:effectLst/>
                <a:cs typeface="Arial" pitchFamily="34" charset="0"/>
              </a:rPr>
            </a:br>
            <a:endParaRPr lang="en-GB" sz="1800" b="1" baseline="30000" dirty="0" smtClean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59"/>
          <p:cNvPicPr>
            <a:picLocks noChangeArrowheads="1"/>
          </p:cNvPicPr>
          <p:nvPr/>
        </p:nvPicPr>
        <p:blipFill>
          <a:blip r:embed="rId3" cstate="print"/>
          <a:srcRect l="36565"/>
          <a:stretch>
            <a:fillRect/>
          </a:stretch>
        </p:blipFill>
        <p:spPr bwMode="auto">
          <a:xfrm>
            <a:off x="5943600" y="0"/>
            <a:ext cx="3200401" cy="1339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" y="2637472"/>
            <a:ext cx="845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Auditory figure-ground segregation </a:t>
            </a:r>
          </a:p>
          <a:p>
            <a:pPr algn="ctr"/>
            <a:endParaRPr lang="en-GB" b="1" dirty="0" smtClean="0">
              <a:solidFill>
                <a:schemeClr val="bg1"/>
              </a:solidFill>
            </a:endParaRPr>
          </a:p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in complex acoustic scenes</a:t>
            </a:r>
            <a:endParaRPr lang="en-GB" sz="3600" b="1" dirty="0">
              <a:solidFill>
                <a:schemeClr val="bg1"/>
              </a:solidFill>
              <a:latin typeface="Garamond Premr Pro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71600" y="1143000"/>
            <a:ext cx="6364807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914400" y="5829181"/>
            <a:ext cx="7620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 Listeners are remarkably sensitive to </a:t>
            </a:r>
            <a:r>
              <a:rPr lang="en-GB" sz="2000" dirty="0" smtClean="0">
                <a:solidFill>
                  <a:schemeClr val="bg1"/>
                </a:solidFill>
              </a:rPr>
              <a:t>the appearance </a:t>
            </a:r>
            <a:r>
              <a:rPr lang="en-GB" sz="2000" dirty="0">
                <a:solidFill>
                  <a:schemeClr val="bg1"/>
                </a:solidFill>
              </a:rPr>
              <a:t>of figures</a:t>
            </a:r>
          </a:p>
          <a:p>
            <a:pPr algn="ctr">
              <a:buFont typeface="Wingdings" pitchFamily="2" charset="2"/>
              <a:buChar char="Ø"/>
            </a:pPr>
            <a:endParaRPr lang="en-GB" sz="600" dirty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 Sensitive to parametric variations of coherence and duration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Behaviour</a:t>
            </a:r>
            <a:endParaRPr lang="en-GB" sz="2400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6858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n=10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Behaviour  in  scanner 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5800" y="1287463"/>
            <a:ext cx="7809591" cy="45037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30"/>
          <p:cNvSpPr>
            <a:spLocks/>
          </p:cNvSpPr>
          <p:nvPr/>
        </p:nvSpPr>
        <p:spPr bwMode="auto">
          <a:xfrm rot="5400000">
            <a:off x="1547019" y="3063082"/>
            <a:ext cx="73025" cy="503237"/>
          </a:xfrm>
          <a:prstGeom prst="leftBrace">
            <a:avLst>
              <a:gd name="adj1" fmla="val 5742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533400" y="2514600"/>
            <a:ext cx="47958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b="1" dirty="0">
                <a:latin typeface="+mj-lt"/>
              </a:rPr>
              <a:t>ISI=mean 2 sec (jitter between 1.5-5) + 30% null events</a:t>
            </a:r>
            <a:endParaRPr lang="en-US" sz="1400" b="1" dirty="0">
              <a:latin typeface="+mj-lt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57200" y="0"/>
            <a:ext cx="8229600" cy="6858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eaLnBrk="0" hangingPunct="0">
              <a:defRPr/>
            </a:pPr>
            <a:r>
              <a:rPr lang="en-GB" sz="3600" b="1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fMRI</a:t>
            </a:r>
            <a:r>
              <a:rPr lang="en-GB" sz="36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 </a:t>
            </a:r>
            <a:r>
              <a:rPr lang="en-GB" sz="36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design</a:t>
            </a:r>
            <a:endParaRPr lang="en-GB" sz="36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57200" y="1295400"/>
            <a:ext cx="8191500" cy="2149474"/>
            <a:chOff x="457200" y="3200400"/>
            <a:chExt cx="8191500" cy="2149474"/>
          </a:xfrm>
        </p:grpSpPr>
        <p:grpSp>
          <p:nvGrpSpPr>
            <p:cNvPr id="2" name="Group 33"/>
            <p:cNvGrpSpPr>
              <a:grpSpLocks/>
            </p:cNvGrpSpPr>
            <p:nvPr/>
          </p:nvGrpSpPr>
          <p:grpSpPr bwMode="auto">
            <a:xfrm>
              <a:off x="457200" y="3200400"/>
              <a:ext cx="8191500" cy="2149474"/>
              <a:chOff x="468313" y="4586288"/>
              <a:chExt cx="8191842" cy="2150089"/>
            </a:xfrm>
          </p:grpSpPr>
          <p:grpSp>
            <p:nvGrpSpPr>
              <p:cNvPr id="3" name="Group 35"/>
              <p:cNvGrpSpPr>
                <a:grpSpLocks/>
              </p:cNvGrpSpPr>
              <p:nvPr/>
            </p:nvGrpSpPr>
            <p:grpSpPr bwMode="auto">
              <a:xfrm>
                <a:off x="1033462" y="5625068"/>
                <a:ext cx="5657383" cy="1111309"/>
                <a:chOff x="539750" y="4568825"/>
                <a:chExt cx="5657383" cy="1111309"/>
              </a:xfrm>
            </p:grpSpPr>
            <p:sp>
              <p:nvSpPr>
                <p:cNvPr id="23" name="Rectangle 20"/>
                <p:cNvSpPr>
                  <a:spLocks noChangeArrowheads="1"/>
                </p:cNvSpPr>
                <p:nvPr/>
              </p:nvSpPr>
              <p:spPr bwMode="auto">
                <a:xfrm>
                  <a:off x="539750" y="4568825"/>
                  <a:ext cx="215900" cy="431800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877888" y="4587875"/>
                  <a:ext cx="2962671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sz="2000" dirty="0">
                      <a:solidFill>
                        <a:schemeClr val="bg1"/>
                      </a:solidFill>
                    </a:rPr>
                    <a:t>Figure </a:t>
                  </a:r>
                  <a:r>
                    <a:rPr lang="en-GB" sz="2000" dirty="0" smtClean="0">
                      <a:solidFill>
                        <a:schemeClr val="bg1"/>
                      </a:solidFill>
                    </a:rPr>
                    <a:t>(fixed coherence)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Rectangle 22"/>
                <p:cNvSpPr>
                  <a:spLocks noChangeArrowheads="1"/>
                </p:cNvSpPr>
                <p:nvPr/>
              </p:nvSpPr>
              <p:spPr bwMode="auto">
                <a:xfrm>
                  <a:off x="539750" y="5214938"/>
                  <a:ext cx="215900" cy="431800"/>
                </a:xfrm>
                <a:prstGeom prst="rect">
                  <a:avLst/>
                </a:prstGeom>
                <a:solidFill>
                  <a:srgbClr val="00B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6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877888" y="5280024"/>
                  <a:ext cx="2691763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sz="2000" dirty="0">
                      <a:solidFill>
                        <a:schemeClr val="bg1"/>
                      </a:solidFill>
                    </a:rPr>
                    <a:t>Figure </a:t>
                  </a:r>
                  <a:r>
                    <a:rPr lang="en-GB" sz="2000" dirty="0" smtClean="0">
                      <a:solidFill>
                        <a:schemeClr val="bg1"/>
                      </a:solidFill>
                    </a:rPr>
                    <a:t>(fixed duration)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Rectangle 26"/>
                <p:cNvSpPr>
                  <a:spLocks noChangeArrowheads="1"/>
                </p:cNvSpPr>
                <p:nvPr/>
              </p:nvSpPr>
              <p:spPr bwMode="auto">
                <a:xfrm>
                  <a:off x="4211638" y="5149850"/>
                  <a:ext cx="215900" cy="4318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643438" y="5214938"/>
                  <a:ext cx="912429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sz="2000">
                      <a:solidFill>
                        <a:schemeClr val="bg1"/>
                      </a:solidFill>
                    </a:rPr>
                    <a:t>Decoy</a:t>
                  </a:r>
                  <a:endParaRPr lang="en-US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Rectangle 32" descr="Granite"/>
                <p:cNvSpPr>
                  <a:spLocks noChangeArrowheads="1"/>
                </p:cNvSpPr>
                <p:nvPr/>
              </p:nvSpPr>
              <p:spPr bwMode="auto">
                <a:xfrm>
                  <a:off x="4227513" y="4568825"/>
                  <a:ext cx="215900" cy="431800"/>
                </a:xfrm>
                <a:prstGeom prst="rect">
                  <a:avLst/>
                </a:pr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2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4643438" y="4633913"/>
                  <a:ext cx="1553695" cy="400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sz="2000" dirty="0" smtClean="0">
                      <a:solidFill>
                        <a:schemeClr val="bg1"/>
                      </a:solidFill>
                    </a:rPr>
                    <a:t>Background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" name="Group 36"/>
              <p:cNvGrpSpPr>
                <a:grpSpLocks/>
              </p:cNvGrpSpPr>
              <p:nvPr/>
            </p:nvGrpSpPr>
            <p:grpSpPr bwMode="auto">
              <a:xfrm>
                <a:off x="468313" y="4586288"/>
                <a:ext cx="8191842" cy="902885"/>
                <a:chOff x="468313" y="3581400"/>
                <a:chExt cx="8191842" cy="902885"/>
              </a:xfrm>
            </p:grpSpPr>
            <p:sp>
              <p:nvSpPr>
                <p:cNvPr id="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8001000" y="4114953"/>
                  <a:ext cx="659155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b="1" dirty="0">
                      <a:solidFill>
                        <a:schemeClr val="bg1"/>
                      </a:solidFill>
                    </a:rPr>
                    <a:t>time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Line 18"/>
                <p:cNvSpPr>
                  <a:spLocks noChangeShapeType="1"/>
                </p:cNvSpPr>
                <p:nvPr/>
              </p:nvSpPr>
              <p:spPr bwMode="auto">
                <a:xfrm>
                  <a:off x="468313" y="4267200"/>
                  <a:ext cx="8135937" cy="0"/>
                </a:xfrm>
                <a:prstGeom prst="line">
                  <a:avLst/>
                </a:prstGeom>
                <a:noFill/>
                <a:ln w="47625">
                  <a:noFill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5" name="Group 33"/>
                <p:cNvGrpSpPr>
                  <a:grpSpLocks/>
                </p:cNvGrpSpPr>
                <p:nvPr/>
              </p:nvGrpSpPr>
              <p:grpSpPr bwMode="auto">
                <a:xfrm>
                  <a:off x="468313" y="3581400"/>
                  <a:ext cx="8135937" cy="438147"/>
                  <a:chOff x="468313" y="3494088"/>
                  <a:chExt cx="8135937" cy="438147"/>
                </a:xfrm>
              </p:grpSpPr>
              <p:sp>
                <p:nvSpPr>
                  <p:cNvPr id="12" name="Rectangle 5" descr="Granite"/>
                  <p:cNvSpPr>
                    <a:spLocks noChangeArrowheads="1"/>
                  </p:cNvSpPr>
                  <p:nvPr/>
                </p:nvSpPr>
                <p:spPr bwMode="auto">
                  <a:xfrm>
                    <a:off x="468313" y="3494088"/>
                    <a:ext cx="8135937" cy="431800"/>
                  </a:xfrm>
                  <a:prstGeom prst="rect">
                    <a:avLst/>
                  </a:prstGeom>
                  <a:blipFill dpi="0" rotWithShape="1">
                    <a:blip r:embed="rId3" cstate="print"/>
                    <a:srcRect/>
                    <a:tile tx="0" ty="0" sx="100000" sy="100000" flip="none" algn="tl"/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3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1116013" y="3494088"/>
                    <a:ext cx="215900" cy="431800"/>
                  </a:xfrm>
                  <a:prstGeom prst="rect">
                    <a:avLst/>
                  </a:prstGeom>
                  <a:solidFill>
                    <a:srgbClr val="00B05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4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835150" y="3494088"/>
                    <a:ext cx="215900" cy="431800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5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2927350" y="3494088"/>
                    <a:ext cx="215900" cy="431800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6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3635375" y="3494088"/>
                    <a:ext cx="215900" cy="431800"/>
                  </a:xfrm>
                  <a:prstGeom prst="rect">
                    <a:avLst/>
                  </a:prstGeom>
                  <a:solidFill>
                    <a:srgbClr val="00B05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7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4643438" y="3494088"/>
                    <a:ext cx="215900" cy="431800"/>
                  </a:xfrm>
                  <a:prstGeom prst="rect">
                    <a:avLst/>
                  </a:prstGeom>
                  <a:solidFill>
                    <a:srgbClr val="00B05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8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6856413" y="3494088"/>
                    <a:ext cx="215900" cy="431800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9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7999413" y="3494088"/>
                    <a:ext cx="215900" cy="431800"/>
                  </a:xfrm>
                  <a:prstGeom prst="rect">
                    <a:avLst/>
                  </a:prstGeom>
                  <a:solidFill>
                    <a:srgbClr val="00B05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0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4068763" y="3494088"/>
                    <a:ext cx="215900" cy="43180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1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6215063" y="3500436"/>
                    <a:ext cx="215900" cy="431799"/>
                  </a:xfrm>
                  <a:prstGeom prst="rect">
                    <a:avLst/>
                  </a:prstGeom>
                  <a:solidFill>
                    <a:srgbClr val="00B05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2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5273675" y="3494088"/>
                    <a:ext cx="215900" cy="431800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</p:grpSp>
        <p:cxnSp>
          <p:nvCxnSpPr>
            <p:cNvPr id="34" name="Straight Arrow Connector 33"/>
            <p:cNvCxnSpPr/>
            <p:nvPr/>
          </p:nvCxnSpPr>
          <p:spPr>
            <a:xfrm>
              <a:off x="457200" y="3733800"/>
              <a:ext cx="81534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0"/>
          <p:cNvSpPr txBox="1">
            <a:spLocks noChangeArrowheads="1"/>
          </p:cNvSpPr>
          <p:nvPr/>
        </p:nvSpPr>
        <p:spPr bwMode="auto">
          <a:xfrm>
            <a:off x="685800" y="4195971"/>
            <a:ext cx="739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cs typeface="Arial" charset="0"/>
              </a:rPr>
              <a:t>Task:   </a:t>
            </a:r>
            <a:r>
              <a:rPr lang="en-GB" b="1" dirty="0">
                <a:solidFill>
                  <a:schemeClr val="bg1"/>
                </a:solidFill>
                <a:cs typeface="Arial" charset="0"/>
              </a:rPr>
              <a:t>Detect  decoy stimuli (noise bursts; 10% of </a:t>
            </a:r>
            <a:r>
              <a:rPr lang="en-GB" b="1" dirty="0" smtClean="0">
                <a:solidFill>
                  <a:schemeClr val="bg1"/>
                </a:solidFill>
                <a:cs typeface="Arial" charset="0"/>
              </a:rPr>
              <a:t>stimuli)           </a:t>
            </a:r>
            <a:endParaRPr lang="en-GB" b="1" baseline="30000" dirty="0">
              <a:solidFill>
                <a:schemeClr val="bg1"/>
              </a:solidFill>
              <a:cs typeface="Arial" charset="0"/>
            </a:endParaRPr>
          </a:p>
          <a:p>
            <a:endParaRPr lang="en-GB" b="1" dirty="0"/>
          </a:p>
        </p:txBody>
      </p:sp>
      <p:sp>
        <p:nvSpPr>
          <p:cNvPr id="37" name="Rectangle 36"/>
          <p:cNvSpPr/>
          <p:nvPr/>
        </p:nvSpPr>
        <p:spPr>
          <a:xfrm>
            <a:off x="1905000" y="5105400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b="1" dirty="0" smtClean="0">
                <a:solidFill>
                  <a:schemeClr val="bg1"/>
                </a:solidFill>
                <a:cs typeface="Arial" charset="0"/>
              </a:rPr>
              <a:t> Subjects were not actively detecting figures</a:t>
            </a:r>
            <a:endParaRPr lang="en-US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30"/>
          <p:cNvSpPr>
            <a:spLocks/>
          </p:cNvSpPr>
          <p:nvPr/>
        </p:nvSpPr>
        <p:spPr bwMode="auto">
          <a:xfrm rot="5400000">
            <a:off x="1547019" y="3063082"/>
            <a:ext cx="73025" cy="503237"/>
          </a:xfrm>
          <a:prstGeom prst="leftBrace">
            <a:avLst>
              <a:gd name="adj1" fmla="val 5742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533400" y="2514600"/>
            <a:ext cx="47958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b="1" dirty="0">
                <a:latin typeface="+mj-lt"/>
              </a:rPr>
              <a:t>ISI=mean 2 sec (jitter between 1.5-5) + 30% null events</a:t>
            </a:r>
            <a:endParaRPr lang="en-US" sz="1400" b="1" dirty="0">
              <a:latin typeface="+mj-lt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57200" y="0"/>
            <a:ext cx="8229600" cy="6858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eaLnBrk="0" hangingPunct="0">
              <a:defRPr/>
            </a:pPr>
            <a:r>
              <a:rPr lang="en-GB" sz="3600" b="1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fMRI</a:t>
            </a:r>
            <a:r>
              <a:rPr lang="en-GB" sz="36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 </a:t>
            </a:r>
            <a:r>
              <a:rPr lang="en-GB" sz="36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analysis</a:t>
            </a:r>
            <a:endParaRPr lang="en-GB" sz="36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Tx/>
            </a:pPr>
            <a:r>
              <a:rPr lang="en-GB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14 subjects (normal hearing, no audiological disorders)</a:t>
            </a:r>
          </a:p>
          <a:p>
            <a:pPr eaLnBrk="1" hangingPunct="1">
              <a:lnSpc>
                <a:spcPct val="80000"/>
              </a:lnSpc>
              <a:buClrTx/>
            </a:pPr>
            <a:endParaRPr lang="en-GB" sz="1000" i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Tx/>
            </a:pPr>
            <a:r>
              <a:rPr lang="en-GB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Standard pre-processing with SPM8</a:t>
            </a:r>
          </a:p>
          <a:p>
            <a:pPr eaLnBrk="1" hangingPunct="1">
              <a:lnSpc>
                <a:spcPct val="80000"/>
              </a:lnSpc>
              <a:buClrTx/>
            </a:pPr>
            <a:endParaRPr lang="en-GB" sz="1000" i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Tx/>
            </a:pPr>
            <a:r>
              <a:rPr lang="en-GB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Whole brain analysis</a:t>
            </a:r>
          </a:p>
          <a:p>
            <a:pPr eaLnBrk="1" hangingPunct="1">
              <a:lnSpc>
                <a:spcPct val="80000"/>
              </a:lnSpc>
              <a:buClrTx/>
            </a:pPr>
            <a:endParaRPr lang="en-GB" sz="10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Tx/>
            </a:pPr>
            <a:r>
              <a:rPr lang="en-GB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Statistical model based on General Linear Model</a:t>
            </a:r>
          </a:p>
          <a:p>
            <a:pPr eaLnBrk="1" hangingPunct="1">
              <a:lnSpc>
                <a:spcPct val="80000"/>
              </a:lnSpc>
              <a:buClrTx/>
            </a:pPr>
            <a:endParaRPr lang="en-GB" sz="10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Tx/>
            </a:pPr>
            <a:r>
              <a:rPr lang="en-GB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Random effects design</a:t>
            </a:r>
          </a:p>
          <a:p>
            <a:pPr eaLnBrk="1" hangingPunct="1">
              <a:lnSpc>
                <a:spcPct val="80000"/>
              </a:lnSpc>
              <a:buClrTx/>
            </a:pPr>
            <a:endParaRPr lang="en-GB" sz="20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Tx/>
            </a:pPr>
            <a:endParaRPr lang="en-GB" sz="20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Tx/>
            </a:pPr>
            <a:endParaRPr lang="en-GB" sz="20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Tx/>
              <a:buNone/>
            </a:pPr>
            <a:r>
              <a:rPr lang="en-GB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Parametric Modulation:</a:t>
            </a:r>
          </a:p>
          <a:p>
            <a:pPr eaLnBrk="1" hangingPunct="1">
              <a:lnSpc>
                <a:spcPct val="80000"/>
              </a:lnSpc>
              <a:buClrTx/>
            </a:pPr>
            <a:endParaRPr lang="en-GB" sz="20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r>
              <a:rPr lang="en-GB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I.</a:t>
            </a:r>
            <a:r>
              <a:rPr lang="en-GB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</a:t>
            </a:r>
            <a:r>
              <a:rPr lang="en-GB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Effect of Duration:     </a:t>
            </a:r>
            <a:r>
              <a:rPr lang="en-GB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Fixed coherence (4); varying duration (2-7)</a:t>
            </a:r>
          </a:p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endParaRPr lang="en-GB" sz="20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r>
              <a:rPr lang="en-GB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II.</a:t>
            </a:r>
            <a:r>
              <a:rPr lang="en-GB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GB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Effect of Coherence: </a:t>
            </a:r>
            <a:r>
              <a:rPr lang="en-GB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Fixed duration (4);  varying coherence (1,2,4,6,8)</a:t>
            </a:r>
          </a:p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r>
              <a:rPr lang="en-GB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76200"/>
            <a:ext cx="8229600" cy="6858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eaLnBrk="0" hangingPunct="0">
              <a:defRPr/>
            </a:pPr>
            <a:r>
              <a:rPr lang="en-GB" sz="36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fMRI  </a:t>
            </a:r>
            <a:r>
              <a:rPr lang="en-GB" sz="36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Results</a:t>
            </a:r>
            <a:endParaRPr lang="en-GB" sz="36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387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r>
              <a:rPr lang="en-GB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I.  Effects of Duration:</a:t>
            </a:r>
          </a:p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endParaRPr lang="en-GB" sz="20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r>
              <a:rPr lang="en-GB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Intraparietal Sulcus (IPS)                (bilateral; anterior)</a:t>
            </a:r>
          </a:p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endParaRPr lang="en-GB" sz="6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r>
              <a:rPr lang="en-GB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Superior Temporal Sulcus (STS)    (bilateral)</a:t>
            </a:r>
          </a:p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endParaRPr lang="en-GB" sz="6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r>
              <a:rPr lang="en-GB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Planum Temporale                          (R)</a:t>
            </a:r>
          </a:p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endParaRPr lang="en-GB" sz="6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r>
              <a:rPr lang="en-GB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Medial Geniculate Body (MGB)      (bilateral)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6858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eaLnBrk="0" hangingPunct="0">
              <a:defRPr/>
            </a:pPr>
            <a:r>
              <a:rPr lang="en-GB" sz="36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Effects of  Duration</a:t>
            </a:r>
          </a:p>
        </p:txBody>
      </p:sp>
      <p:pic>
        <p:nvPicPr>
          <p:cNvPr id="26628" name="Picture 4" descr="H:\ARO 2011\Figures\fig_duration.ti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001838" y="920750"/>
            <a:ext cx="5137513" cy="57069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15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76200"/>
            <a:ext cx="8229600" cy="6858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eaLnBrk="0" hangingPunct="0">
              <a:defRPr/>
            </a:pPr>
            <a:r>
              <a:rPr lang="en-GB" sz="36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fMRI  </a:t>
            </a:r>
            <a:r>
              <a:rPr lang="en-GB" sz="36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Results </a:t>
            </a:r>
            <a:endParaRPr lang="en-GB" sz="36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387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r>
              <a:rPr lang="en-GB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II. Effects of Coherence:</a:t>
            </a:r>
          </a:p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endParaRPr lang="en-GB" sz="20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r>
              <a:rPr lang="en-GB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Intraparietal Sulcus                          (bilateral; posterior)</a:t>
            </a:r>
          </a:p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endParaRPr lang="en-GB" sz="6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r>
              <a:rPr lang="en-GB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Superior Temporal Sulcus                (bilateral)</a:t>
            </a:r>
          </a:p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endParaRPr lang="en-GB" sz="20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Tx/>
              <a:buFont typeface="Wingdings 2" pitchFamily="18" charset="2"/>
              <a:buNone/>
            </a:pPr>
            <a:endParaRPr lang="en-GB" sz="20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19200" y="692617"/>
            <a:ext cx="6819900" cy="61653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57200"/>
            <a:ext cx="8229600" cy="6858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eaLnBrk="0" hangingPunct="0">
              <a:defRPr/>
            </a:pPr>
            <a:r>
              <a:rPr lang="en-GB" sz="36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Effects  of  Coherence</a:t>
            </a:r>
          </a:p>
          <a:p>
            <a:pPr algn="ctr" eaLnBrk="0" hangingPunct="0">
              <a:defRPr/>
            </a:pPr>
            <a:endParaRPr lang="en-GB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F0000"/>
              </a:solidFill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6858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eaLnBrk="0" hangingPunct="0">
              <a:defRPr/>
            </a:pPr>
            <a:r>
              <a:rPr lang="en-GB" sz="36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What  about  the  auditory  cortex ?</a:t>
            </a: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0" y="990601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</a:rPr>
              <a:t> No </a:t>
            </a:r>
            <a:r>
              <a:rPr lang="en-GB" dirty="0">
                <a:solidFill>
                  <a:schemeClr val="bg1"/>
                </a:solidFill>
              </a:rPr>
              <a:t>activation in Primary Auditory Cortex (PAC) for either contrast</a:t>
            </a: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</a:rPr>
              <a:t> Confirmed </a:t>
            </a:r>
            <a:r>
              <a:rPr lang="en-GB" dirty="0">
                <a:solidFill>
                  <a:schemeClr val="bg1"/>
                </a:solidFill>
              </a:rPr>
              <a:t>using volume of interest analysis based on PAC maps </a:t>
            </a:r>
            <a:r>
              <a:rPr lang="en-GB" dirty="0" smtClean="0">
                <a:solidFill>
                  <a:schemeClr val="bg1"/>
                </a:solidFill>
              </a:rPr>
              <a:t>  </a:t>
            </a:r>
            <a:r>
              <a:rPr lang="en-GB" i="1" dirty="0" smtClean="0">
                <a:solidFill>
                  <a:srgbClr val="0070C0"/>
                </a:solidFill>
              </a:rPr>
              <a:t>(</a:t>
            </a:r>
            <a:r>
              <a:rPr lang="en-GB" i="1" dirty="0" err="1">
                <a:solidFill>
                  <a:srgbClr val="0070C0"/>
                </a:solidFill>
              </a:rPr>
              <a:t>Morosan</a:t>
            </a:r>
            <a:r>
              <a:rPr lang="en-GB" i="1" dirty="0">
                <a:solidFill>
                  <a:srgbClr val="0070C0"/>
                </a:solidFill>
              </a:rPr>
              <a:t> et al., </a:t>
            </a:r>
            <a:r>
              <a:rPr lang="en-GB" i="1" dirty="0" smtClean="0">
                <a:solidFill>
                  <a:srgbClr val="0070C0"/>
                </a:solidFill>
              </a:rPr>
              <a:t>01</a:t>
            </a:r>
            <a:r>
              <a:rPr lang="en-GB" i="1" dirty="0">
                <a:solidFill>
                  <a:srgbClr val="0070C0"/>
                </a:solidFill>
              </a:rPr>
              <a:t>)</a:t>
            </a: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</a:rPr>
              <a:t> Consistent </a:t>
            </a:r>
            <a:r>
              <a:rPr lang="en-GB" dirty="0">
                <a:solidFill>
                  <a:schemeClr val="bg1"/>
                </a:solidFill>
              </a:rPr>
              <a:t>with one previous fMRI study </a:t>
            </a:r>
            <a:r>
              <a:rPr lang="en-GB" dirty="0" smtClean="0">
                <a:solidFill>
                  <a:schemeClr val="bg1"/>
                </a:solidFill>
              </a:rPr>
              <a:t>                                          </a:t>
            </a:r>
            <a:r>
              <a:rPr lang="en-GB" i="1" dirty="0" smtClean="0">
                <a:solidFill>
                  <a:srgbClr val="0070C0"/>
                </a:solidFill>
              </a:rPr>
              <a:t>(</a:t>
            </a:r>
            <a:r>
              <a:rPr lang="en-GB" i="1" dirty="0">
                <a:solidFill>
                  <a:srgbClr val="0070C0"/>
                </a:solidFill>
              </a:rPr>
              <a:t>Cusack, 2005</a:t>
            </a:r>
            <a:r>
              <a:rPr lang="en-GB" i="1" dirty="0" smtClean="0">
                <a:solidFill>
                  <a:srgbClr val="0070C0"/>
                </a:solidFill>
              </a:rPr>
              <a:t>)</a:t>
            </a:r>
            <a:endParaRPr lang="en-GB" b="1" i="1" dirty="0" smtClean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2209800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Reasons…</a:t>
            </a: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</a:rPr>
              <a:t> More complex and naturalistic stimulus</a:t>
            </a: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</a:rPr>
              <a:t> Naïve subjects and short figures </a:t>
            </a: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</a:rPr>
              <a:t> PAC recruited during active figure-ground segregation (i.e., in behavioural context)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   with possibly top-down modulation by IPS?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4016276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Role of STS</a:t>
            </a: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</a:rPr>
              <a:t> STS activity modulated by changing duration and coherence of the figure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</a:rPr>
              <a:t> Implicated in: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  - analysis of spectral shape                                                </a:t>
            </a:r>
            <a:r>
              <a:rPr lang="en-GB" i="1" dirty="0" smtClean="0">
                <a:solidFill>
                  <a:srgbClr val="0070C0"/>
                </a:solidFill>
              </a:rPr>
              <a:t>       (Warren et al., 2005)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  - dynamic changes in spectrum                                       </a:t>
            </a:r>
            <a:r>
              <a:rPr lang="en-GB" i="1" dirty="0" smtClean="0">
                <a:solidFill>
                  <a:srgbClr val="0070C0"/>
                </a:solidFill>
              </a:rPr>
              <a:t>          (</a:t>
            </a:r>
            <a:r>
              <a:rPr lang="en-GB" i="1" dirty="0" err="1" smtClean="0">
                <a:solidFill>
                  <a:srgbClr val="0070C0"/>
                </a:solidFill>
              </a:rPr>
              <a:t>Overath</a:t>
            </a:r>
            <a:r>
              <a:rPr lang="en-GB" i="1" dirty="0" smtClean="0">
                <a:solidFill>
                  <a:srgbClr val="0070C0"/>
                </a:solidFill>
              </a:rPr>
              <a:t> et al., 2008)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  - detection of changes in spectrotemporal coherence within textures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                                                                                                     </a:t>
            </a:r>
            <a:r>
              <a:rPr lang="en-GB" i="1" dirty="0" smtClean="0">
                <a:solidFill>
                  <a:srgbClr val="0070C0"/>
                </a:solidFill>
              </a:rPr>
              <a:t>(</a:t>
            </a:r>
            <a:r>
              <a:rPr lang="en-GB" i="1" dirty="0" err="1" smtClean="0">
                <a:solidFill>
                  <a:srgbClr val="0070C0"/>
                </a:solidFill>
              </a:rPr>
              <a:t>Overath</a:t>
            </a:r>
            <a:r>
              <a:rPr lang="en-GB" i="1" dirty="0" smtClean="0">
                <a:solidFill>
                  <a:srgbClr val="0070C0"/>
                </a:solidFill>
              </a:rPr>
              <a:t> et al., 2010)</a:t>
            </a:r>
            <a:endParaRPr lang="en-GB" i="1" dirty="0">
              <a:solidFill>
                <a:srgbClr val="0070C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76200"/>
            <a:ext cx="8229600" cy="6858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eaLnBrk="0" hangingPunct="0">
              <a:defRPr/>
            </a:pPr>
            <a:r>
              <a:rPr lang="en-GB" sz="36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IPS </a:t>
            </a:r>
            <a:r>
              <a:rPr lang="en-GB" sz="36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and  Perceptual </a:t>
            </a:r>
            <a:r>
              <a:rPr lang="en-GB" sz="36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Organization</a:t>
            </a: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0" y="1080462"/>
            <a:ext cx="9372600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  <a:cs typeface="Arial" charset="0"/>
              </a:rPr>
              <a:t>     </a:t>
            </a:r>
            <a:r>
              <a:rPr lang="en-GB" b="1" dirty="0">
                <a:solidFill>
                  <a:srgbClr val="FF0000"/>
                </a:solidFill>
                <a:cs typeface="Arial" charset="0"/>
              </a:rPr>
              <a:t>Role of IPS consistent with Cusack (2005): </a:t>
            </a:r>
          </a:p>
          <a:p>
            <a:pPr>
              <a:buFont typeface="Arial" charset="0"/>
              <a:buChar char="•"/>
            </a:pPr>
            <a:endParaRPr lang="en-GB" sz="900" dirty="0">
              <a:solidFill>
                <a:schemeClr val="bg1"/>
              </a:solidFill>
              <a:cs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  <a:cs typeface="Arial" charset="0"/>
              </a:rPr>
              <a:t>    Implicated </a:t>
            </a:r>
            <a:r>
              <a:rPr lang="en-GB" dirty="0">
                <a:solidFill>
                  <a:schemeClr val="bg1"/>
                </a:solidFill>
                <a:cs typeface="Arial" charset="0"/>
              </a:rPr>
              <a:t>IPS in perception of two streams vs. one stream, based on the same   </a:t>
            </a:r>
          </a:p>
          <a:p>
            <a:r>
              <a:rPr lang="en-GB" dirty="0">
                <a:solidFill>
                  <a:schemeClr val="bg1"/>
                </a:solidFill>
                <a:cs typeface="Arial" charset="0"/>
              </a:rPr>
              <a:t>     </a:t>
            </a:r>
            <a:r>
              <a:rPr lang="en-GB" dirty="0" smtClean="0">
                <a:solidFill>
                  <a:schemeClr val="bg1"/>
                </a:solidFill>
                <a:cs typeface="Arial" charset="0"/>
              </a:rPr>
              <a:t> physical </a:t>
            </a:r>
            <a:r>
              <a:rPr lang="en-GB" dirty="0">
                <a:solidFill>
                  <a:schemeClr val="bg1"/>
                </a:solidFill>
                <a:cs typeface="Arial" charset="0"/>
              </a:rPr>
              <a:t>streaming signal that evoked a </a:t>
            </a:r>
            <a:r>
              <a:rPr lang="en-GB" dirty="0" err="1">
                <a:solidFill>
                  <a:schemeClr val="bg1"/>
                </a:solidFill>
                <a:cs typeface="Arial" charset="0"/>
              </a:rPr>
              <a:t>bistable</a:t>
            </a:r>
            <a:r>
              <a:rPr lang="en-GB" dirty="0">
                <a:solidFill>
                  <a:schemeClr val="bg1"/>
                </a:solidFill>
                <a:cs typeface="Arial" charset="0"/>
              </a:rPr>
              <a:t> percept. </a:t>
            </a:r>
            <a:endParaRPr lang="en-GB" dirty="0" smtClean="0">
              <a:solidFill>
                <a:schemeClr val="bg1"/>
              </a:solidFill>
              <a:cs typeface="Arial" charset="0"/>
            </a:endParaRPr>
          </a:p>
          <a:p>
            <a:endParaRPr lang="en-GB" sz="400" dirty="0">
              <a:solidFill>
                <a:schemeClr val="bg1"/>
              </a:solidFill>
              <a:cs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en-GB" dirty="0">
                <a:solidFill>
                  <a:schemeClr val="bg1"/>
                </a:solidFill>
                <a:cs typeface="Arial" charset="0"/>
              </a:rPr>
              <a:t>   </a:t>
            </a:r>
            <a:r>
              <a:rPr lang="en-GB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GB" dirty="0">
                <a:solidFill>
                  <a:schemeClr val="bg1"/>
                </a:solidFill>
                <a:cs typeface="Arial" charset="0"/>
              </a:rPr>
              <a:t>IPS activity likely reflects top-down application of attention (shift between streams</a:t>
            </a:r>
            <a:r>
              <a:rPr lang="en-GB" dirty="0" smtClean="0">
                <a:solidFill>
                  <a:schemeClr val="bg1"/>
                </a:solidFill>
                <a:cs typeface="Arial" charset="0"/>
              </a:rPr>
              <a:t>)</a:t>
            </a:r>
          </a:p>
          <a:p>
            <a:endParaRPr lang="en-GB" sz="400" dirty="0">
              <a:solidFill>
                <a:schemeClr val="bg1"/>
              </a:solidFill>
              <a:cs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en-GB" dirty="0">
                <a:solidFill>
                  <a:schemeClr val="bg1"/>
                </a:solidFill>
                <a:cs typeface="Arial" charset="0"/>
              </a:rPr>
              <a:t>   </a:t>
            </a:r>
            <a:r>
              <a:rPr lang="en-GB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GB" dirty="0">
                <a:solidFill>
                  <a:schemeClr val="bg1"/>
                </a:solidFill>
                <a:cs typeface="Arial" charset="0"/>
              </a:rPr>
              <a:t>Found no activation in primary auditory cortex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4968151"/>
            <a:ext cx="88392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 What does the IPS activity reflect?</a:t>
            </a:r>
          </a:p>
          <a:p>
            <a:endParaRPr lang="en-GB" b="1" dirty="0" smtClean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GB" sz="1700" b="1" i="1" dirty="0" smtClean="0">
                <a:solidFill>
                  <a:schemeClr val="bg1"/>
                </a:solidFill>
              </a:rPr>
              <a:t>  automatic, bottom-up segregation of auditory object from stochastic background  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3124200"/>
            <a:ext cx="86868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cs typeface="Arial" charset="0"/>
              </a:rPr>
              <a:t>    IPS is involved in structuring sensory input and perceptual organization:</a:t>
            </a:r>
          </a:p>
          <a:p>
            <a:pPr>
              <a:buFont typeface="Arial" charset="0"/>
              <a:buChar char="•"/>
            </a:pPr>
            <a:endParaRPr lang="en-GB" sz="900" dirty="0" smtClean="0">
              <a:solidFill>
                <a:schemeClr val="bg1"/>
              </a:solidFill>
              <a:cs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  <a:cs typeface="Arial" charset="0"/>
              </a:rPr>
              <a:t>    Encoding visual object representations</a:t>
            </a:r>
          </a:p>
          <a:p>
            <a:endParaRPr lang="en-GB" sz="400" dirty="0" smtClean="0">
              <a:solidFill>
                <a:schemeClr val="bg1"/>
              </a:solidFill>
              <a:cs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  <a:cs typeface="Arial" charset="0"/>
              </a:rPr>
              <a:t>    Binding of sensory features within and across different modalities</a:t>
            </a:r>
          </a:p>
          <a:p>
            <a:endParaRPr lang="en-GB" sz="400" dirty="0" smtClean="0">
              <a:solidFill>
                <a:schemeClr val="bg1"/>
              </a:solidFill>
              <a:cs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  <a:cs typeface="Arial" charset="0"/>
              </a:rPr>
              <a:t>    control and shift of auditory attention</a:t>
            </a:r>
            <a:r>
              <a:rPr lang="en-GB" b="1" dirty="0" smtClean="0">
                <a:solidFill>
                  <a:srgbClr val="00B0F0"/>
                </a:solidFill>
              </a:rPr>
              <a:t> 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990600"/>
            <a:ext cx="8839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Figure-ground stimulus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err="1" smtClean="0">
                <a:solidFill>
                  <a:schemeClr val="bg1"/>
                </a:solidFill>
              </a:rPr>
              <a:t>fMRI</a:t>
            </a:r>
            <a:r>
              <a:rPr lang="en-GB" sz="2000" b="1" dirty="0" smtClean="0">
                <a:solidFill>
                  <a:schemeClr val="bg1"/>
                </a:solidFill>
              </a:rPr>
              <a:t> study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Psychophysics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Modelling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MEG study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Depth electrode study?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  <a:latin typeface="+mj-lt"/>
              </a:rPr>
              <a:pPr>
                <a:defRPr/>
              </a:pPr>
              <a:t>2</a:t>
            </a:fld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990600"/>
            <a:ext cx="8839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tx1">
                    <a:lumMod val="65000"/>
                  </a:schemeClr>
                </a:solidFill>
              </a:rPr>
              <a:t>Figure-ground stimulus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err="1" smtClean="0">
                <a:solidFill>
                  <a:schemeClr val="tx1">
                    <a:lumMod val="65000"/>
                  </a:schemeClr>
                </a:solidFill>
              </a:rPr>
              <a:t>fMRI</a:t>
            </a:r>
            <a:r>
              <a:rPr lang="en-GB" sz="2000" b="1" dirty="0" smtClean="0">
                <a:solidFill>
                  <a:schemeClr val="tx1">
                    <a:lumMod val="65000"/>
                  </a:schemeClr>
                </a:solidFill>
              </a:rPr>
              <a:t> study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Psychophysics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Modelling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MEG study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Depth electrode study?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20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Psychophysics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189672"/>
            <a:ext cx="8763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Aims:</a:t>
            </a: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</a:rPr>
              <a:t> To characterize the brain mechanisms that underlie complex figure-ground   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   segregation through systematic manipulations of the SFG stimulus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</a:rPr>
              <a:t>  To examine sensitivity to figures by introducing systematic perturbations</a:t>
            </a:r>
          </a:p>
          <a:p>
            <a:pPr>
              <a:buFont typeface="Wingdings" pitchFamily="2" charset="2"/>
              <a:buChar char="§"/>
            </a:pPr>
            <a:endParaRPr lang="en-GB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GB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</a:rPr>
              <a:t> Test role of adaptation in mediating segregation in our complex stimulus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21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533400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Expt. 1: ‘Baseline’ (50 ms)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6412468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Coherence: [1 2 4 6 8] 	Duration: [2:7] 	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8" name="Picture 2" descr="E:\# Plymouth Workshop\Expt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1437" y="1219200"/>
            <a:ext cx="6316163" cy="50400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22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Expt. 1: Results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685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(n=9)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E:\# Plymouth Workshop\Beh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066800"/>
            <a:ext cx="6359825" cy="540000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23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Psychophysics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E:\# Plymouth Workshop\Expt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9600"/>
            <a:ext cx="2587088" cy="3124200"/>
          </a:xfrm>
          <a:prstGeom prst="rect">
            <a:avLst/>
          </a:prstGeom>
          <a:noFill/>
        </p:spPr>
      </p:pic>
      <p:pic>
        <p:nvPicPr>
          <p:cNvPr id="8" name="Picture 2" descr="E:\# Plymouth Workshop\Expt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704558"/>
            <a:ext cx="6248400" cy="3029242"/>
          </a:xfrm>
          <a:prstGeom prst="rect">
            <a:avLst/>
          </a:prstGeom>
          <a:noFill/>
        </p:spPr>
      </p:pic>
      <p:pic>
        <p:nvPicPr>
          <p:cNvPr id="9" name="Picture 2" descr="E:\# Plymouth Workshop\Expt4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766194"/>
            <a:ext cx="3962400" cy="3091805"/>
          </a:xfrm>
          <a:prstGeom prst="rect">
            <a:avLst/>
          </a:prstGeom>
          <a:noFill/>
        </p:spPr>
      </p:pic>
      <p:pic>
        <p:nvPicPr>
          <p:cNvPr id="10" name="Picture 3" descr="E:\# Plymouth Workshop\Expt5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9343" y="3733800"/>
            <a:ext cx="1503057" cy="3124200"/>
          </a:xfrm>
          <a:prstGeom prst="rect">
            <a:avLst/>
          </a:prstGeom>
          <a:noFill/>
        </p:spPr>
      </p:pic>
      <p:pic>
        <p:nvPicPr>
          <p:cNvPr id="12" name="Picture 2" descr="E:\# Plymouth Workshop\Beh3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5865" y="762001"/>
            <a:ext cx="3258135" cy="2743200"/>
          </a:xfrm>
          <a:prstGeom prst="rect">
            <a:avLst/>
          </a:prstGeom>
          <a:noFill/>
        </p:spPr>
      </p:pic>
      <p:pic>
        <p:nvPicPr>
          <p:cNvPr id="13" name="Picture 2" descr="E:\# Plymouth Workshop\Beh4a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3811728"/>
            <a:ext cx="3733800" cy="3046272"/>
          </a:xfrm>
          <a:prstGeom prst="rect">
            <a:avLst/>
          </a:prstGeom>
          <a:noFill/>
        </p:spPr>
      </p:pic>
      <p:pic>
        <p:nvPicPr>
          <p:cNvPr id="14" name="Picture 2" descr="E:\# Plymouth Workshop\Beh5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76770" y="3778045"/>
            <a:ext cx="3467230" cy="3079955"/>
          </a:xfrm>
          <a:prstGeom prst="rect">
            <a:avLst/>
          </a:prstGeom>
          <a:noFill/>
        </p:spPr>
      </p:pic>
      <p:pic>
        <p:nvPicPr>
          <p:cNvPr id="1026" name="Picture 2" descr="C:\Documents and Settings\steki\Desktop\SFG figures\Figure 2_25ms.t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2764" y="685800"/>
            <a:ext cx="3474436" cy="2895600"/>
          </a:xfrm>
          <a:prstGeom prst="rect">
            <a:avLst/>
          </a:prstGeom>
          <a:noFill/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24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Psychophysics summary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230868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Figure-detection performance in complex SFG stimulus is: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32766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</a:rPr>
              <a:t>  Sensitive to shape of figure (continuous vs. ramped)                         </a:t>
            </a:r>
            <a:r>
              <a:rPr lang="en-GB" dirty="0" smtClean="0">
                <a:solidFill>
                  <a:srgbClr val="00B0F0"/>
                </a:solidFill>
              </a:rPr>
              <a:t>(Expt. 1 &amp; 4)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26670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</a:rPr>
              <a:t>  Invariant to disruption by white noise                                                 </a:t>
            </a:r>
            <a:r>
              <a:rPr lang="en-GB" dirty="0" smtClean="0">
                <a:solidFill>
                  <a:srgbClr val="00B0F0"/>
                </a:solidFill>
              </a:rPr>
              <a:t>(Expt. 1 &amp; 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4484132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</a:rPr>
              <a:t>  Invariant to the presence of preceding background                            </a:t>
            </a:r>
            <a:r>
              <a:rPr lang="en-GB" dirty="0" smtClean="0">
                <a:solidFill>
                  <a:srgbClr val="00B0F0"/>
                </a:solidFill>
              </a:rPr>
              <a:t>(Expt. 1 &amp; 5)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" y="3874532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</a:rPr>
              <a:t>  Sensitive to size of ramps (2 vs. 5)                                                     </a:t>
            </a:r>
            <a:r>
              <a:rPr lang="en-GB" dirty="0" smtClean="0">
                <a:solidFill>
                  <a:srgbClr val="00B0F0"/>
                </a:solidFill>
              </a:rPr>
              <a:t>(Expt. 4a &amp; 4b)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20574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</a:rPr>
              <a:t>  Depends on no. of repeating chords, not duration of figure              </a:t>
            </a:r>
            <a:r>
              <a:rPr lang="en-GB" dirty="0" smtClean="0">
                <a:solidFill>
                  <a:srgbClr val="00B0F0"/>
                </a:solidFill>
              </a:rPr>
              <a:t> (Expt. 1 &amp; 2)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990600"/>
            <a:ext cx="8839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tx1">
                    <a:lumMod val="65000"/>
                  </a:schemeClr>
                </a:solidFill>
              </a:rPr>
              <a:t>Figure-ground stimulus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err="1" smtClean="0">
                <a:solidFill>
                  <a:schemeClr val="tx1">
                    <a:lumMod val="65000"/>
                  </a:schemeClr>
                </a:solidFill>
              </a:rPr>
              <a:t>fMRI</a:t>
            </a:r>
            <a:r>
              <a:rPr lang="en-GB" sz="2000" b="1" dirty="0" smtClean="0">
                <a:solidFill>
                  <a:schemeClr val="tx1">
                    <a:lumMod val="65000"/>
                  </a:schemeClr>
                </a:solidFill>
              </a:rPr>
              <a:t> study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tx1">
                    <a:lumMod val="65000"/>
                  </a:schemeClr>
                </a:solidFill>
              </a:rPr>
              <a:t>Psychophysics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Modelling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MEG study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Depth electrode study?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26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153400" cy="762000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Temporal coherence model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704850" y="1295400"/>
            <a:ext cx="7734300" cy="44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324506" y="6248400"/>
            <a:ext cx="6438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smtClean="0">
                <a:solidFill>
                  <a:srgbClr val="0070C0"/>
                </a:solidFill>
              </a:rPr>
              <a:t> (Chi et al., 2005; </a:t>
            </a:r>
            <a:r>
              <a:rPr lang="en-GB" b="1" i="1" dirty="0" err="1" smtClean="0">
                <a:solidFill>
                  <a:srgbClr val="0070C0"/>
                </a:solidFill>
              </a:rPr>
              <a:t>Elhilali</a:t>
            </a:r>
            <a:r>
              <a:rPr lang="en-GB" b="1" i="1" dirty="0" smtClean="0">
                <a:solidFill>
                  <a:srgbClr val="0070C0"/>
                </a:solidFill>
              </a:rPr>
              <a:t> et al., 2009; </a:t>
            </a:r>
            <a:r>
              <a:rPr lang="en-GB" b="1" i="1" dirty="0" err="1" smtClean="0">
                <a:solidFill>
                  <a:srgbClr val="0070C0"/>
                </a:solidFill>
              </a:rPr>
              <a:t>Shamma</a:t>
            </a:r>
            <a:r>
              <a:rPr lang="en-GB" b="1" i="1" dirty="0" smtClean="0">
                <a:solidFill>
                  <a:srgbClr val="0070C0"/>
                </a:solidFill>
              </a:rPr>
              <a:t> et al., 2011)</a:t>
            </a:r>
            <a:endParaRPr lang="en-GB" b="1" i="1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181725"/>
            <a:ext cx="609600" cy="457200"/>
          </a:xfrm>
        </p:spPr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27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153400" cy="762000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Temporal coherence model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24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STIMULUS </a:t>
            </a:r>
          </a:p>
          <a:p>
            <a:pPr algn="ctr"/>
            <a:r>
              <a:rPr lang="en-GB" b="1" dirty="0" smtClean="0">
                <a:solidFill>
                  <a:srgbClr val="002060"/>
                </a:solidFill>
              </a:rPr>
              <a:t>SPECTROGRAM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00" y="3124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FEATURE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ANALYSIS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3124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COHERENCE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ANALYSIS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0" y="303907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DYNAMIC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COHERENCE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MATRIX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54864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0070C0"/>
                </a:solidFill>
              </a:rPr>
              <a:t>Chi et al., 2005; JASA</a:t>
            </a:r>
          </a:p>
          <a:p>
            <a:r>
              <a:rPr lang="en-GB" b="1" i="1" dirty="0" err="1" smtClean="0">
                <a:solidFill>
                  <a:srgbClr val="0070C0"/>
                </a:solidFill>
              </a:rPr>
              <a:t>Elhilali</a:t>
            </a:r>
            <a:r>
              <a:rPr lang="en-GB" b="1" i="1" dirty="0" smtClean="0">
                <a:solidFill>
                  <a:srgbClr val="0070C0"/>
                </a:solidFill>
              </a:rPr>
              <a:t> and </a:t>
            </a:r>
            <a:r>
              <a:rPr lang="en-GB" b="1" i="1" dirty="0" err="1" smtClean="0">
                <a:solidFill>
                  <a:srgbClr val="0070C0"/>
                </a:solidFill>
              </a:rPr>
              <a:t>Shamma</a:t>
            </a:r>
            <a:r>
              <a:rPr lang="en-GB" b="1" i="1" dirty="0" smtClean="0">
                <a:solidFill>
                  <a:srgbClr val="0070C0"/>
                </a:solidFill>
              </a:rPr>
              <a:t>, 2008; JASA</a:t>
            </a:r>
          </a:p>
          <a:p>
            <a:r>
              <a:rPr lang="en-GB" b="1" i="1" dirty="0" err="1" smtClean="0">
                <a:solidFill>
                  <a:srgbClr val="0070C0"/>
                </a:solidFill>
              </a:rPr>
              <a:t>Elhilali</a:t>
            </a:r>
            <a:r>
              <a:rPr lang="en-GB" b="1" i="1" dirty="0" smtClean="0">
                <a:solidFill>
                  <a:srgbClr val="0070C0"/>
                </a:solidFill>
              </a:rPr>
              <a:t> et al., 2009; Neuron</a:t>
            </a:r>
          </a:p>
          <a:p>
            <a:r>
              <a:rPr lang="en-GB" b="1" i="1" dirty="0" err="1" smtClean="0">
                <a:solidFill>
                  <a:srgbClr val="0070C0"/>
                </a:solidFill>
              </a:rPr>
              <a:t>Shamma</a:t>
            </a:r>
            <a:r>
              <a:rPr lang="en-GB" b="1" i="1" dirty="0" smtClean="0">
                <a:solidFill>
                  <a:srgbClr val="0070C0"/>
                </a:solidFill>
              </a:rPr>
              <a:t> et al., 2011 </a:t>
            </a:r>
            <a:r>
              <a:rPr lang="en-GB" b="1" i="1" dirty="0" err="1" smtClean="0">
                <a:solidFill>
                  <a:srgbClr val="0070C0"/>
                </a:solidFill>
              </a:rPr>
              <a:t>TiNS</a:t>
            </a:r>
            <a:endParaRPr lang="en-US" b="1" i="1" dirty="0">
              <a:solidFill>
                <a:srgbClr val="0070C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57400" y="3429000"/>
            <a:ext cx="457200" cy="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191000" y="3429000"/>
            <a:ext cx="457200" cy="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553200" y="3505200"/>
            <a:ext cx="457200" cy="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743200" y="2971800"/>
            <a:ext cx="1295400" cy="914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00600" y="2971800"/>
            <a:ext cx="1600200" cy="914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28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153400" cy="762000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Temporal coherence &amp; Streaming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6248400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smtClean="0">
                <a:solidFill>
                  <a:srgbClr val="0070C0"/>
                </a:solidFill>
              </a:rPr>
              <a:t> </a:t>
            </a:r>
            <a:r>
              <a:rPr lang="en-GB" b="1" i="1" dirty="0" err="1" smtClean="0">
                <a:solidFill>
                  <a:srgbClr val="0070C0"/>
                </a:solidFill>
              </a:rPr>
              <a:t>Elhilali</a:t>
            </a:r>
            <a:r>
              <a:rPr lang="en-GB" b="1" i="1" dirty="0" smtClean="0">
                <a:solidFill>
                  <a:srgbClr val="0070C0"/>
                </a:solidFill>
              </a:rPr>
              <a:t> et al., 2009</a:t>
            </a:r>
            <a:endParaRPr lang="en-GB" b="1" i="1" dirty="0">
              <a:solidFill>
                <a:srgbClr val="0070C0"/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1905000" y="1219200"/>
            <a:ext cx="5791200" cy="4632960"/>
            <a:chOff x="1905000" y="1219200"/>
            <a:chExt cx="5791200" cy="463296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1219200"/>
              <a:ext cx="5791200" cy="4632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1905000" y="1295400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29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teki\Tim\Talks\Language meeting_ICN_01Nov11_Teki\Breakfast at Tiffanys_cocktail par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219200"/>
            <a:ext cx="6276975" cy="476250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The problem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  <a:latin typeface="+mj-lt"/>
              </a:rPr>
              <a:pPr>
                <a:defRPr/>
              </a:pPr>
              <a:t>3</a:t>
            </a:fld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19200"/>
            <a:ext cx="8839200" cy="4953000"/>
          </a:xfrm>
        </p:spPr>
        <p:txBody>
          <a:bodyPr/>
          <a:lstStyle/>
          <a:p>
            <a:pPr>
              <a:buNone/>
            </a:pPr>
            <a:r>
              <a:rPr lang="en-GB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Hypotheses:</a:t>
            </a:r>
          </a:p>
          <a:p>
            <a:pPr>
              <a:buNone/>
            </a:pPr>
            <a:endParaRPr lang="en-GB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None/>
            </a:pP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Channels with repeating frequency components would be temporally coherent;</a:t>
            </a:r>
          </a:p>
          <a:p>
            <a:pPr marL="342900" indent="-342900">
              <a:buNone/>
            </a:pP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these components may be grouped together and perceived as a single object.</a:t>
            </a:r>
          </a:p>
          <a:p>
            <a:pPr marL="342900" indent="-342900">
              <a:buNone/>
            </a:pPr>
            <a:endParaRPr lang="en-GB" sz="1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None/>
            </a:pPr>
            <a:endParaRPr lang="en-GB" sz="1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None/>
            </a:pPr>
            <a:r>
              <a:rPr lang="en-GB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Parameters of the model:</a:t>
            </a:r>
          </a:p>
          <a:p>
            <a:pPr marL="342900" indent="-342900">
              <a:buNone/>
            </a:pPr>
            <a:endParaRPr lang="en-GB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None/>
            </a:pPr>
            <a:r>
              <a:rPr lang="en-GB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Temporal modulation:            20 Hz</a:t>
            </a: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(tuned to chord repetition period of 50 ms)</a:t>
            </a:r>
          </a:p>
          <a:p>
            <a:pPr marL="342900" indent="-342900">
              <a:buNone/>
            </a:pPr>
            <a:endParaRPr lang="en-GB" sz="9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None/>
            </a:pPr>
            <a:r>
              <a:rPr lang="en-GB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Spectral resolution:          </a:t>
            </a: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GB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en-GB" sz="1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cyc</a:t>
            </a:r>
            <a:r>
              <a:rPr lang="en-GB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GB" sz="1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oct</a:t>
            </a:r>
            <a:r>
              <a:rPr lang="en-GB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GB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(corresponding to BW in streaming)</a:t>
            </a:r>
          </a:p>
          <a:p>
            <a:pPr marL="342900" indent="-342900">
              <a:buNone/>
            </a:pPr>
            <a:endParaRPr lang="en-GB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153400" cy="762000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Temporal coherence &amp; SFG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153400" cy="762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Modelling </a:t>
            </a:r>
            <a:r>
              <a:rPr lang="en-GB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expt</a:t>
            </a:r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 (‘isolated’)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21920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GB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I. Input: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Different examples of figure and ground stimuli for each (</a:t>
            </a:r>
            <a:r>
              <a:rPr lang="en-GB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coh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dur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x 1000</a:t>
            </a:r>
          </a:p>
          <a:p>
            <a:pPr marL="342900" indent="-342900">
              <a:buAutoNum type="romanUcPeriod"/>
            </a:pP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2209800" y="5791200"/>
            <a:ext cx="457200" cy="1588"/>
          </a:xfrm>
          <a:prstGeom prst="straightConnector1">
            <a:avLst/>
          </a:prstGeom>
          <a:ln w="889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6553994" y="5790406"/>
            <a:ext cx="457200" cy="1588"/>
          </a:xfrm>
          <a:prstGeom prst="straightConnector1">
            <a:avLst/>
          </a:prstGeom>
          <a:ln w="889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E:\# ARO2012\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2880" y="1971675"/>
            <a:ext cx="3890120" cy="3351600"/>
          </a:xfrm>
          <a:prstGeom prst="rect">
            <a:avLst/>
          </a:prstGeom>
          <a:noFill/>
        </p:spPr>
      </p:pic>
      <p:grpSp>
        <p:nvGrpSpPr>
          <p:cNvPr id="2" name="Group 11"/>
          <p:cNvGrpSpPr/>
          <p:nvPr/>
        </p:nvGrpSpPr>
        <p:grpSpPr>
          <a:xfrm>
            <a:off x="152400" y="1981200"/>
            <a:ext cx="4635500" cy="3352800"/>
            <a:chOff x="152400" y="1981200"/>
            <a:chExt cx="4635500" cy="3352800"/>
          </a:xfrm>
        </p:grpSpPr>
        <p:grpSp>
          <p:nvGrpSpPr>
            <p:cNvPr id="4" name="Group 9"/>
            <p:cNvGrpSpPr/>
            <p:nvPr/>
          </p:nvGrpSpPr>
          <p:grpSpPr>
            <a:xfrm>
              <a:off x="152400" y="1981200"/>
              <a:ext cx="4046734" cy="3352800"/>
              <a:chOff x="152400" y="1981200"/>
              <a:chExt cx="4046734" cy="3352800"/>
            </a:xfrm>
          </p:grpSpPr>
          <p:pic>
            <p:nvPicPr>
              <p:cNvPr id="1026" name="Picture 2" descr="E:\# ARO2012\1.t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52400" y="1981200"/>
                <a:ext cx="4046734" cy="3352800"/>
              </a:xfrm>
              <a:prstGeom prst="rect">
                <a:avLst/>
              </a:prstGeom>
              <a:noFill/>
            </p:spPr>
          </p:pic>
          <p:sp>
            <p:nvSpPr>
              <p:cNvPr id="7" name="Rectangle 6"/>
              <p:cNvSpPr/>
              <p:nvPr/>
            </p:nvSpPr>
            <p:spPr>
              <a:xfrm>
                <a:off x="3886200" y="3352800"/>
                <a:ext cx="304800" cy="11430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8" name="Picture 4" descr="E:\# ARO2012\b.t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4648200"/>
              <a:ext cx="596900" cy="622300"/>
            </a:xfrm>
            <a:prstGeom prst="rect">
              <a:avLst/>
            </a:prstGeom>
            <a:noFill/>
          </p:spPr>
        </p:pic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rot="5400000">
            <a:off x="1829594" y="5942806"/>
            <a:ext cx="457200" cy="1588"/>
          </a:xfrm>
          <a:prstGeom prst="straightConnector1">
            <a:avLst/>
          </a:prstGeom>
          <a:ln w="889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6628606" y="5942012"/>
            <a:ext cx="457200" cy="1588"/>
          </a:xfrm>
          <a:prstGeom prst="straightConnector1">
            <a:avLst/>
          </a:prstGeom>
          <a:ln w="889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04800" y="6336268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en-GB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Measure: 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GB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eigen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value from PCA of coherence matrix</a:t>
            </a:r>
          </a:p>
        </p:txBody>
      </p:sp>
      <p:grpSp>
        <p:nvGrpSpPr>
          <p:cNvPr id="2" name="Group 11"/>
          <p:cNvGrpSpPr/>
          <p:nvPr/>
        </p:nvGrpSpPr>
        <p:grpSpPr>
          <a:xfrm>
            <a:off x="4794727" y="1219200"/>
            <a:ext cx="4196873" cy="4207262"/>
            <a:chOff x="4794727" y="1219200"/>
            <a:chExt cx="4196873" cy="4207262"/>
          </a:xfrm>
        </p:grpSpPr>
        <p:sp>
          <p:nvSpPr>
            <p:cNvPr id="9" name="TextBox 8"/>
            <p:cNvSpPr txBox="1"/>
            <p:nvPr/>
          </p:nvSpPr>
          <p:spPr>
            <a:xfrm>
              <a:off x="5562600" y="1219200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0000"/>
                  </a:solidFill>
                </a:rPr>
                <a:t>Coherence matrix 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(figure absent)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2051" name="Picture 3" descr="E:\# ARO2012\4.t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94727" y="2074862"/>
              <a:ext cx="4196873" cy="3351600"/>
            </a:xfrm>
            <a:prstGeom prst="rect">
              <a:avLst/>
            </a:prstGeom>
            <a:noFill/>
          </p:spPr>
        </p:pic>
      </p:grpSp>
      <p:cxnSp>
        <p:nvCxnSpPr>
          <p:cNvPr id="15" name="Straight Arrow Connector 14"/>
          <p:cNvCxnSpPr/>
          <p:nvPr/>
        </p:nvCxnSpPr>
        <p:spPr>
          <a:xfrm rot="5400000">
            <a:off x="1828006" y="989806"/>
            <a:ext cx="457200" cy="1588"/>
          </a:xfrm>
          <a:prstGeom prst="straightConnector1">
            <a:avLst/>
          </a:prstGeom>
          <a:ln w="889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6628606" y="989806"/>
            <a:ext cx="457200" cy="1588"/>
          </a:xfrm>
          <a:prstGeom prst="straightConnector1">
            <a:avLst/>
          </a:prstGeom>
          <a:ln w="889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3"/>
          <p:cNvGrpSpPr/>
          <p:nvPr/>
        </p:nvGrpSpPr>
        <p:grpSpPr>
          <a:xfrm>
            <a:off x="26617" y="1258669"/>
            <a:ext cx="4764458" cy="4150331"/>
            <a:chOff x="26617" y="1258669"/>
            <a:chExt cx="4764458" cy="4150331"/>
          </a:xfrm>
        </p:grpSpPr>
        <p:grpSp>
          <p:nvGrpSpPr>
            <p:cNvPr id="4" name="Group 9"/>
            <p:cNvGrpSpPr/>
            <p:nvPr/>
          </p:nvGrpSpPr>
          <p:grpSpPr>
            <a:xfrm>
              <a:off x="26617" y="1258669"/>
              <a:ext cx="4316783" cy="4150331"/>
              <a:chOff x="26617" y="1258669"/>
              <a:chExt cx="4316783" cy="4150331"/>
            </a:xfrm>
          </p:grpSpPr>
          <p:pic>
            <p:nvPicPr>
              <p:cNvPr id="2050" name="Picture 2" descr="E:\# ARO2012\3.t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6617" y="2057400"/>
                <a:ext cx="4316783" cy="3351600"/>
              </a:xfrm>
              <a:prstGeom prst="rect">
                <a:avLst/>
              </a:prstGeom>
              <a:noFill/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914400" y="1258669"/>
                <a:ext cx="2286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>
                    <a:solidFill>
                      <a:srgbClr val="FF0000"/>
                    </a:solidFill>
                  </a:rPr>
                  <a:t>Coherence matrix </a:t>
                </a:r>
              </a:p>
              <a:p>
                <a:pPr algn="ctr"/>
                <a:r>
                  <a:rPr lang="en-GB" b="1" dirty="0" smtClean="0">
                    <a:solidFill>
                      <a:schemeClr val="bg1"/>
                    </a:solidFill>
                  </a:rPr>
                  <a:t>(figure present)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2" name="Picture 4" descr="E:\# ARO2012\a.t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4800" y="4724400"/>
              <a:ext cx="676275" cy="658813"/>
            </a:xfrm>
            <a:prstGeom prst="rect">
              <a:avLst/>
            </a:prstGeom>
            <a:noFill/>
          </p:spPr>
        </p:pic>
      </p:grpSp>
      <p:grpSp>
        <p:nvGrpSpPr>
          <p:cNvPr id="10" name="Group 30"/>
          <p:cNvGrpSpPr/>
          <p:nvPr/>
        </p:nvGrpSpPr>
        <p:grpSpPr>
          <a:xfrm>
            <a:off x="1000125" y="-1222375"/>
            <a:ext cx="7534275" cy="6327775"/>
            <a:chOff x="1000125" y="265113"/>
            <a:chExt cx="7534275" cy="6327775"/>
          </a:xfrm>
        </p:grpSpPr>
        <p:grpSp>
          <p:nvGrpSpPr>
            <p:cNvPr id="11" name="Group 28"/>
            <p:cNvGrpSpPr/>
            <p:nvPr/>
          </p:nvGrpSpPr>
          <p:grpSpPr>
            <a:xfrm>
              <a:off x="1000125" y="265113"/>
              <a:ext cx="7534275" cy="6327775"/>
              <a:chOff x="1000125" y="265113"/>
              <a:chExt cx="7534275" cy="6327775"/>
            </a:xfrm>
          </p:grpSpPr>
          <p:pic>
            <p:nvPicPr>
              <p:cNvPr id="1026" name="Picture 2" descr="C:\Documents and Settings\steki\Desktop\Figure 3_figure_coherence.tif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00125" y="265113"/>
                <a:ext cx="7534275" cy="6327775"/>
              </a:xfrm>
              <a:prstGeom prst="rect">
                <a:avLst/>
              </a:prstGeom>
              <a:noFill/>
            </p:spPr>
          </p:pic>
          <p:cxnSp>
            <p:nvCxnSpPr>
              <p:cNvPr id="20" name="Straight Arrow Connector 19"/>
              <p:cNvCxnSpPr/>
              <p:nvPr/>
            </p:nvCxnSpPr>
            <p:spPr>
              <a:xfrm flipH="1">
                <a:off x="5943600" y="2057400"/>
                <a:ext cx="457200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5943600" y="2514600"/>
                <a:ext cx="457200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5943600" y="3124200"/>
                <a:ext cx="457200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>
                <a:off x="5943600" y="3581400"/>
                <a:ext cx="457200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9"/>
            <p:cNvGrpSpPr/>
            <p:nvPr/>
          </p:nvGrpSpPr>
          <p:grpSpPr>
            <a:xfrm>
              <a:off x="3200400" y="4724400"/>
              <a:ext cx="1600200" cy="457200"/>
              <a:chOff x="3200400" y="4724400"/>
              <a:chExt cx="1600200" cy="457200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 rot="5400000" flipH="1">
                <a:off x="2971800" y="4953000"/>
                <a:ext cx="457200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rot="5400000" flipH="1">
                <a:off x="3505200" y="4953000"/>
                <a:ext cx="457200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rot="5400000" flipH="1">
                <a:off x="4114800" y="4953000"/>
                <a:ext cx="457200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rot="5400000" flipH="1">
                <a:off x="4572000" y="4953000"/>
                <a:ext cx="457200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468868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en-GB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Output:  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1</a:t>
            </a:r>
            <a:r>
              <a:rPr lang="en-GB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eigen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value </a:t>
            </a:r>
            <a:r>
              <a:rPr lang="en-GB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(figure)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- 1</a:t>
            </a:r>
            <a:r>
              <a:rPr lang="en-GB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eigen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value</a:t>
            </a:r>
            <a:r>
              <a:rPr lang="en-GB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(ground)</a:t>
            </a:r>
            <a:endParaRPr lang="en-GB" b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33</a:t>
            </a:fld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F:\SFG paper\isolated_PCA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066800"/>
            <a:ext cx="7038975" cy="552340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990600"/>
            <a:ext cx="8839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tx1">
                    <a:lumMod val="65000"/>
                  </a:schemeClr>
                </a:solidFill>
              </a:rPr>
              <a:t>Figure-ground stimulus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err="1" smtClean="0">
                <a:solidFill>
                  <a:schemeClr val="tx1">
                    <a:lumMod val="65000"/>
                  </a:schemeClr>
                </a:solidFill>
              </a:rPr>
              <a:t>fMRI</a:t>
            </a:r>
            <a:r>
              <a:rPr lang="en-GB" sz="2000" b="1" dirty="0" smtClean="0">
                <a:solidFill>
                  <a:schemeClr val="tx1">
                    <a:lumMod val="65000"/>
                  </a:schemeClr>
                </a:solidFill>
              </a:rPr>
              <a:t> study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tx1">
                    <a:lumMod val="65000"/>
                  </a:schemeClr>
                </a:solidFill>
              </a:rPr>
              <a:t>Psychophysics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tx1">
                    <a:lumMod val="65000"/>
                  </a:schemeClr>
                </a:solidFill>
              </a:rPr>
              <a:t>Modelling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MEG study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Depth electrode study?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34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6264" y="1295400"/>
            <a:ext cx="10826055" cy="524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612944" y="1543144"/>
            <a:ext cx="0" cy="4968552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83826" y="1159682"/>
            <a:ext cx="135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Figure onset</a:t>
            </a:r>
            <a:endParaRPr lang="en-GB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4178427" y="3717032"/>
            <a:ext cx="405399" cy="1656184"/>
            <a:chOff x="4178427" y="3717032"/>
            <a:chExt cx="405399" cy="16561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4211960" y="3717032"/>
              <a:ext cx="371866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178427" y="4581128"/>
              <a:ext cx="371866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178427" y="4725144"/>
              <a:ext cx="371866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191827" y="5373216"/>
              <a:ext cx="371866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9552" y="76200"/>
            <a:ext cx="8229600" cy="685800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Basic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35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742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ia\Desktop\SFG 50ms nois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6" y="1052736"/>
            <a:ext cx="9089532" cy="4038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# Plymouth Workshop\Beh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451760"/>
            <a:ext cx="4716016" cy="397066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861653" y="6516052"/>
            <a:ext cx="3246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Teki, </a:t>
            </a:r>
            <a:r>
              <a:rPr lang="en-GB" dirty="0" err="1"/>
              <a:t>Chait</a:t>
            </a:r>
            <a:r>
              <a:rPr lang="en-GB" dirty="0"/>
              <a:t> et </a:t>
            </a:r>
            <a:r>
              <a:rPr lang="en-GB" dirty="0" smtClean="0"/>
              <a:t>al., (in preparation)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39469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2. SFG + Noise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36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969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43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Stimulus details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251520" y="1772816"/>
            <a:ext cx="3707904" cy="3861048"/>
            <a:chOff x="2627784" y="1844824"/>
            <a:chExt cx="3707904" cy="3861048"/>
          </a:xfrm>
        </p:grpSpPr>
        <p:sp>
          <p:nvSpPr>
            <p:cNvPr id="5" name="Rectangle 4"/>
            <p:cNvSpPr/>
            <p:nvPr/>
          </p:nvSpPr>
          <p:spPr>
            <a:xfrm>
              <a:off x="2627784" y="1844824"/>
              <a:ext cx="3707904" cy="3861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63888" y="2924944"/>
              <a:ext cx="2016224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Stimuli:</a:t>
              </a:r>
            </a:p>
            <a:p>
              <a:endParaRPr lang="en-GB" b="1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b="1" dirty="0" smtClean="0">
                  <a:solidFill>
                    <a:schemeClr val="bg1"/>
                  </a:solidFill>
                </a:rPr>
                <a:t>Basic SFG</a:t>
              </a:r>
            </a:p>
            <a:p>
              <a:endParaRPr lang="en-GB" b="1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b="1" dirty="0" smtClean="0">
                  <a:solidFill>
                    <a:schemeClr val="bg1"/>
                  </a:solidFill>
                </a:rPr>
                <a:t>Noise + SFG</a:t>
              </a:r>
            </a:p>
          </p:txBody>
        </p:sp>
      </p:grpSp>
      <p:grpSp>
        <p:nvGrpSpPr>
          <p:cNvPr id="3" name="Group 7"/>
          <p:cNvGrpSpPr/>
          <p:nvPr/>
        </p:nvGrpSpPr>
        <p:grpSpPr>
          <a:xfrm>
            <a:off x="4846691" y="1752600"/>
            <a:ext cx="4005738" cy="3991000"/>
            <a:chOff x="5436096" y="3096344"/>
            <a:chExt cx="3707904" cy="3861048"/>
          </a:xfrm>
          <a:noFill/>
        </p:grpSpPr>
        <p:sp>
          <p:nvSpPr>
            <p:cNvPr id="9" name="Rectangle 8"/>
            <p:cNvSpPr/>
            <p:nvPr/>
          </p:nvSpPr>
          <p:spPr>
            <a:xfrm>
              <a:off x="5436096" y="3096344"/>
              <a:ext cx="3707904" cy="386104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48729" y="3856980"/>
              <a:ext cx="3583026" cy="230832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GB" b="1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b="1" dirty="0" smtClean="0">
                  <a:solidFill>
                    <a:schemeClr val="bg1"/>
                  </a:solidFill>
                </a:rPr>
                <a:t>Frequency range: 170-2500 Hz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b="1" dirty="0" smtClean="0">
                  <a:solidFill>
                    <a:schemeClr val="bg1"/>
                  </a:solidFill>
                </a:rPr>
                <a:t>Conditions:</a:t>
              </a:r>
            </a:p>
            <a:p>
              <a:r>
                <a:rPr lang="en-GB" b="1" dirty="0">
                  <a:solidFill>
                    <a:schemeClr val="bg1"/>
                  </a:solidFill>
                </a:rPr>
                <a:t>	</a:t>
              </a:r>
              <a:r>
                <a:rPr lang="en-GB" b="1" dirty="0" smtClean="0">
                  <a:solidFill>
                    <a:schemeClr val="bg1"/>
                  </a:solidFill>
                </a:rPr>
                <a:t>- no figure (50%)</a:t>
              </a:r>
            </a:p>
            <a:p>
              <a:r>
                <a:rPr lang="en-GB" b="1" dirty="0">
                  <a:solidFill>
                    <a:schemeClr val="bg1"/>
                  </a:solidFill>
                </a:rPr>
                <a:t>	</a:t>
              </a:r>
              <a:r>
                <a:rPr lang="en-GB" b="1" dirty="0" smtClean="0">
                  <a:solidFill>
                    <a:schemeClr val="bg1"/>
                  </a:solidFill>
                </a:rPr>
                <a:t>- coherence 2 (16.67%)</a:t>
              </a:r>
            </a:p>
            <a:p>
              <a:r>
                <a:rPr lang="en-GB" b="1" dirty="0">
                  <a:solidFill>
                    <a:schemeClr val="bg1"/>
                  </a:solidFill>
                </a:rPr>
                <a:t>	</a:t>
              </a:r>
              <a:r>
                <a:rPr lang="en-GB" b="1" dirty="0" smtClean="0">
                  <a:solidFill>
                    <a:schemeClr val="bg1"/>
                  </a:solidFill>
                </a:rPr>
                <a:t>- coherence 4 (16.67%)</a:t>
              </a:r>
            </a:p>
            <a:p>
              <a:r>
                <a:rPr lang="en-GB" b="1" dirty="0">
                  <a:solidFill>
                    <a:schemeClr val="bg1"/>
                  </a:solidFill>
                </a:rPr>
                <a:t>	</a:t>
              </a:r>
              <a:r>
                <a:rPr lang="en-GB" b="1" dirty="0" smtClean="0">
                  <a:solidFill>
                    <a:schemeClr val="bg1"/>
                  </a:solidFill>
                </a:rPr>
                <a:t>- coherence 8  (16.67%)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b="1" dirty="0" smtClean="0">
                  <a:solidFill>
                    <a:schemeClr val="bg1"/>
                  </a:solidFill>
                </a:rPr>
                <a:t>100 trials/condition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152528" y="3297178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X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37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195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668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MEG Task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363272" cy="5145435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Subjects naïve to the auditory stimuli.</a:t>
            </a:r>
          </a:p>
          <a:p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Performing an irrelevant visual task: </a:t>
            </a:r>
          </a:p>
          <a:p>
            <a:pPr lvl="1">
              <a:buNone/>
            </a:pPr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   -&gt; Respond if image 3 is same as 1 or 2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" name="Group 11"/>
          <p:cNvGrpSpPr/>
          <p:nvPr/>
        </p:nvGrpSpPr>
        <p:grpSpPr>
          <a:xfrm>
            <a:off x="2123728" y="3122237"/>
            <a:ext cx="4866680" cy="3619131"/>
            <a:chOff x="899592" y="3039343"/>
            <a:chExt cx="4578648" cy="3403107"/>
          </a:xfrm>
        </p:grpSpPr>
        <p:pic>
          <p:nvPicPr>
            <p:cNvPr id="2050" name="Picture 2" descr="C:\Users\maria\Desktop\pics\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3645024"/>
              <a:ext cx="2286000" cy="1714500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maria\Desktop\pics\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240" y="3645024"/>
              <a:ext cx="2286000" cy="1714500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maria\Desktop\pics\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240" y="3683248"/>
              <a:ext cx="2286000" cy="1714500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2470951" y="5949280"/>
              <a:ext cx="273630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4592984" y="6073118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time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63688" y="3068960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</a:rPr>
                <a:t>1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31840" y="3068960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</a:rPr>
                <a:t>2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83968" y="3039343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</a:rPr>
                <a:t>3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38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841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Analysis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8" y="1124744"/>
            <a:ext cx="9071992" cy="547260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Evoked analysis (to examine temporal dynamics of the responses to the different figures) </a:t>
            </a:r>
          </a:p>
          <a:p>
            <a:endParaRPr lang="en-GB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Source localization using VB-ECD</a:t>
            </a:r>
          </a:p>
          <a:p>
            <a:endParaRPr lang="en-GB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Time-Frequency analysis to identify changes in  brain rhythms following figure emergence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Induced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response analysis using Quadratic Component Analysis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de </a:t>
            </a:r>
            <a:r>
              <a:rPr lang="en-US" sz="2800" dirty="0" err="1" smtClean="0">
                <a:solidFill>
                  <a:schemeClr val="bg1"/>
                </a:solidFill>
                <a:latin typeface="Calibri" pitchFamily="34" charset="0"/>
              </a:rPr>
              <a:t>Cheveigne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, 2012; </a:t>
            </a:r>
            <a:r>
              <a:rPr lang="en-US" sz="2800" i="1" dirty="0" err="1" smtClean="0">
                <a:solidFill>
                  <a:schemeClr val="bg1"/>
                </a:solidFill>
                <a:latin typeface="Calibri" pitchFamily="34" charset="0"/>
              </a:rPr>
              <a:t>NeuroImage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n-GB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39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355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Stimuli</a:t>
            </a:r>
          </a:p>
        </p:txBody>
      </p:sp>
      <p:pic>
        <p:nvPicPr>
          <p:cNvPr id="2050" name="Picture 2" descr="D:\steki\Tim\Talks\Language meeting_ICN_01Nov11_Teki\streaming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370091"/>
            <a:ext cx="4186237" cy="2516109"/>
          </a:xfrm>
          <a:prstGeom prst="rect">
            <a:avLst/>
          </a:prstGeom>
          <a:noFill/>
        </p:spPr>
      </p:pic>
      <p:pic>
        <p:nvPicPr>
          <p:cNvPr id="2052" name="Picture 4" descr="D:\steki\Tim\Talks\Language meeting_ICN_01Nov11_Teki\streaming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4419600"/>
            <a:ext cx="5085567" cy="18288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  <a:latin typeface="+mj-lt"/>
              </a:rPr>
              <a:pPr>
                <a:defRPr/>
              </a:pPr>
              <a:t>4</a:t>
            </a:fld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62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Hypotheses: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400600"/>
          </a:xfrm>
        </p:spPr>
        <p:txBody>
          <a:bodyPr/>
          <a:lstStyle/>
          <a:p>
            <a:pPr>
              <a:buNone/>
            </a:pPr>
            <a:r>
              <a:rPr lang="en-GB" b="1" u="sng" dirty="0" smtClean="0">
                <a:solidFill>
                  <a:schemeClr val="bg1"/>
                </a:solidFill>
                <a:latin typeface="Calibri" pitchFamily="34" charset="0"/>
              </a:rPr>
              <a:t>Evoked responses: </a:t>
            </a:r>
          </a:p>
          <a:p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Early responses from auditory cortex reflect extraction of spectrotemporal regularities.</a:t>
            </a:r>
          </a:p>
          <a:p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Later responses might involve effects mediated by IPS </a:t>
            </a:r>
          </a:p>
          <a:p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Effects of noise? (latency scaled by 2?)</a:t>
            </a:r>
          </a:p>
          <a:p>
            <a:pPr>
              <a:buNone/>
            </a:pPr>
            <a:endParaRPr lang="en-GB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None/>
            </a:pPr>
            <a:endParaRPr lang="en-GB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None/>
            </a:pPr>
            <a:r>
              <a:rPr lang="en-GB" b="1" u="sng" dirty="0" smtClean="0">
                <a:solidFill>
                  <a:schemeClr val="bg1"/>
                </a:solidFill>
                <a:latin typeface="Calibri" pitchFamily="34" charset="0"/>
              </a:rPr>
              <a:t>Induced responses:</a:t>
            </a:r>
          </a:p>
          <a:p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Gamma correlate of figure-following response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40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587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012160" y="3844855"/>
            <a:ext cx="1224136" cy="100811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44008" y="3933056"/>
            <a:ext cx="792088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668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Pilot data: Basic SFG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2194616"/>
            <a:ext cx="10659939" cy="497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644008" y="4420919"/>
            <a:ext cx="720080" cy="12241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2" name="Group 16"/>
          <p:cNvGrpSpPr/>
          <p:nvPr/>
        </p:nvGrpSpPr>
        <p:grpSpPr>
          <a:xfrm>
            <a:off x="7380312" y="1052736"/>
            <a:ext cx="1635036" cy="1562110"/>
            <a:chOff x="6804248" y="364014"/>
            <a:chExt cx="1635036" cy="1562110"/>
          </a:xfrm>
        </p:grpSpPr>
        <p:sp>
          <p:nvSpPr>
            <p:cNvPr id="4" name="Rectangle 3"/>
            <p:cNvSpPr/>
            <p:nvPr/>
          </p:nvSpPr>
          <p:spPr>
            <a:xfrm>
              <a:off x="6804248" y="476672"/>
              <a:ext cx="432048" cy="1440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318464" y="364014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chemeClr val="bg1"/>
                  </a:solidFill>
                </a:rPr>
                <a:t>Coh</a:t>
              </a:r>
              <a:r>
                <a:rPr lang="en-GB" dirty="0" smtClean="0">
                  <a:solidFill>
                    <a:schemeClr val="bg1"/>
                  </a:solidFill>
                </a:rPr>
                <a:t> 8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804248" y="1700808"/>
              <a:ext cx="432048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18464" y="1556792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No figure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804248" y="868070"/>
              <a:ext cx="432048" cy="14401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18464" y="755412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chemeClr val="bg1"/>
                  </a:solidFill>
                </a:rPr>
                <a:t>Coh</a:t>
              </a:r>
              <a:r>
                <a:rPr lang="en-GB" dirty="0" smtClean="0">
                  <a:solidFill>
                    <a:schemeClr val="bg1"/>
                  </a:solidFill>
                </a:rPr>
                <a:t> 4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04248" y="1300118"/>
              <a:ext cx="432048" cy="14401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18464" y="1187460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chemeClr val="bg1"/>
                  </a:solidFill>
                </a:rPr>
                <a:t>Coh</a:t>
              </a:r>
              <a:r>
                <a:rPr lang="en-GB" dirty="0" smtClean="0">
                  <a:solidFill>
                    <a:schemeClr val="bg1"/>
                  </a:solidFill>
                </a:rPr>
                <a:t> </a:t>
              </a:r>
              <a:r>
                <a:rPr lang="en-GB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985520" y="3810000"/>
            <a:ext cx="1101080" cy="990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41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846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990600"/>
            <a:ext cx="8839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tx1">
                    <a:lumMod val="65000"/>
                  </a:schemeClr>
                </a:solidFill>
              </a:rPr>
              <a:t>Figure-ground stimulus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err="1" smtClean="0">
                <a:solidFill>
                  <a:schemeClr val="tx1">
                    <a:lumMod val="65000"/>
                  </a:schemeClr>
                </a:solidFill>
              </a:rPr>
              <a:t>fMRI</a:t>
            </a:r>
            <a:r>
              <a:rPr lang="en-GB" sz="2000" b="1" dirty="0" smtClean="0">
                <a:solidFill>
                  <a:schemeClr val="tx1">
                    <a:lumMod val="65000"/>
                  </a:schemeClr>
                </a:solidFill>
              </a:rPr>
              <a:t> study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tx1">
                    <a:lumMod val="65000"/>
                  </a:schemeClr>
                </a:solidFill>
              </a:rPr>
              <a:t>Psychophysics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tx1">
                    <a:lumMod val="65000"/>
                  </a:schemeClr>
                </a:solidFill>
              </a:rPr>
              <a:t>Modelling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tx1">
                    <a:lumMod val="65000"/>
                  </a:schemeClr>
                </a:solidFill>
              </a:rPr>
              <a:t>MEG study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Depth electrode study?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42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Depth electrode study?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8" y="1124744"/>
            <a:ext cx="9071992" cy="54726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b="1" dirty="0" smtClean="0">
                <a:solidFill>
                  <a:schemeClr val="bg1"/>
                </a:solidFill>
                <a:latin typeface="Calibri" pitchFamily="34" charset="0"/>
              </a:rPr>
              <a:t>HYPOTHESES</a:t>
            </a:r>
          </a:p>
          <a:p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Auditory cortex activity peaks early at transition and may not</a:t>
            </a: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    be sensitive to the coherence of the figure</a:t>
            </a:r>
          </a:p>
          <a:p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IPS/Parietal activity peaks later and shows sensitivity to the different coherence values of the figure</a:t>
            </a:r>
          </a:p>
          <a:p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Abstraction of figure may be correlated with gamma </a:t>
            </a:r>
          </a:p>
          <a:p>
            <a:endParaRPr lang="en-GB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None/>
            </a:pPr>
            <a:r>
              <a:rPr lang="en-GB" b="1" dirty="0" smtClean="0">
                <a:solidFill>
                  <a:schemeClr val="bg1"/>
                </a:solidFill>
                <a:latin typeface="Calibri" pitchFamily="34" charset="0"/>
              </a:rPr>
              <a:t>ANALYSIS</a:t>
            </a:r>
          </a:p>
          <a:p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Evoked transition responses</a:t>
            </a:r>
          </a:p>
          <a:p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Time-frequency: induced figure-following response</a:t>
            </a:r>
          </a:p>
          <a:p>
            <a:r>
              <a:rPr lang="en-GB" dirty="0" smtClean="0">
                <a:solidFill>
                  <a:schemeClr val="bg1"/>
                </a:solidFill>
                <a:latin typeface="Calibri" pitchFamily="34" charset="0"/>
              </a:rPr>
              <a:t>Temporal coherence modelling...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43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355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Summary</a:t>
            </a:r>
            <a:endParaRPr lang="en-GB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144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SFG stimulus: </a:t>
            </a:r>
          </a:p>
          <a:p>
            <a:pPr algn="just"/>
            <a:r>
              <a:rPr lang="en-GB" b="1" dirty="0" smtClean="0">
                <a:solidFill>
                  <a:srgbClr val="FF0000"/>
                </a:solidFill>
              </a:rPr>
              <a:t>    </a:t>
            </a:r>
            <a:r>
              <a:rPr lang="en-GB" dirty="0" smtClean="0">
                <a:solidFill>
                  <a:schemeClr val="bg1"/>
                </a:solidFill>
              </a:rPr>
              <a:t>Listeners can segregate figure from ongoing background very well.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3048000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GB" b="1" dirty="0" smtClean="0">
                <a:solidFill>
                  <a:schemeClr val="bg1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Psychophysics: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en-GB" dirty="0" smtClean="0">
                <a:solidFill>
                  <a:schemeClr val="bg1"/>
                </a:solidFill>
              </a:rPr>
              <a:t>    Adaptation is not critical for complex auditory segregation. </a:t>
            </a:r>
          </a:p>
          <a:p>
            <a:pPr algn="just">
              <a:buFont typeface="Wingdings" pitchFamily="2" charset="2"/>
              <a:buChar char="Ø"/>
            </a:pP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0386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Temporal coherence model: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en-GB" dirty="0" smtClean="0">
                <a:solidFill>
                  <a:schemeClr val="bg1"/>
                </a:solidFill>
              </a:rPr>
              <a:t>    Can explain figure-ground segregation in complex acoustic scenes.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19050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fMRI</a:t>
            </a:r>
            <a:r>
              <a:rPr lang="en-GB" b="1" dirty="0" smtClean="0">
                <a:solidFill>
                  <a:srgbClr val="FF0000"/>
                </a:solidFill>
              </a:rPr>
              <a:t>:</a:t>
            </a:r>
            <a:r>
              <a:rPr lang="en-GB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    Areas outside the auditory system, such as IPS are involved in segregation in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   complex acoustic scenes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50292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MEG:</a:t>
            </a:r>
          </a:p>
          <a:p>
            <a:pPr algn="just"/>
            <a:r>
              <a:rPr lang="en-GB" dirty="0" smtClean="0">
                <a:solidFill>
                  <a:schemeClr val="bg1"/>
                </a:solidFill>
              </a:rPr>
              <a:t>    Evaluate transitions from background to segments with different salience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5955268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Depth electrode recordings:</a:t>
            </a:r>
          </a:p>
          <a:p>
            <a:pPr algn="just"/>
            <a:r>
              <a:rPr lang="en-GB" dirty="0" smtClean="0">
                <a:solidFill>
                  <a:schemeClr val="bg1"/>
                </a:solidFill>
              </a:rPr>
              <a:t>    Look at source-space directly for transition and induced responses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44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6" grpId="0"/>
      <p:bldP spid="7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6" descr="S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14400"/>
            <a:ext cx="3240087" cy="2160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304800" y="3276600"/>
            <a:ext cx="3505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 smtClean="0">
                <a:solidFill>
                  <a:schemeClr val="bg1"/>
                </a:solidFill>
                <a:cs typeface="Arial" charset="0"/>
              </a:rPr>
              <a:t>Deborah Williams </a:t>
            </a:r>
          </a:p>
          <a:p>
            <a:pPr algn="ctr">
              <a:lnSpc>
                <a:spcPct val="150000"/>
              </a:lnSpc>
            </a:pPr>
            <a:r>
              <a:rPr lang="en-GB" b="1" dirty="0" err="1" smtClean="0">
                <a:solidFill>
                  <a:schemeClr val="bg1"/>
                </a:solidFill>
                <a:cs typeface="Arial" charset="0"/>
              </a:rPr>
              <a:t>Sukhbinder</a:t>
            </a:r>
            <a:r>
              <a:rPr lang="en-GB" b="1" dirty="0" smtClean="0">
                <a:solidFill>
                  <a:schemeClr val="bg1"/>
                </a:solidFill>
                <a:cs typeface="Arial" charset="0"/>
              </a:rPr>
              <a:t> Kumar,</a:t>
            </a:r>
          </a:p>
          <a:p>
            <a:pPr algn="ctr">
              <a:lnSpc>
                <a:spcPct val="150000"/>
              </a:lnSpc>
            </a:pPr>
            <a:r>
              <a:rPr lang="en-GB" b="1" dirty="0" smtClean="0">
                <a:solidFill>
                  <a:schemeClr val="bg1"/>
                </a:solidFill>
                <a:cs typeface="Arial" charset="0"/>
              </a:rPr>
              <a:t>Timothy D. Griffiths</a:t>
            </a:r>
          </a:p>
          <a:p>
            <a:pPr algn="ctr"/>
            <a:endParaRPr lang="en-GB" sz="900" b="1" dirty="0" smtClean="0">
              <a:solidFill>
                <a:schemeClr val="bg1"/>
              </a:solidFill>
              <a:cs typeface="Arial" charset="0"/>
            </a:endParaRPr>
          </a:p>
          <a:p>
            <a:pPr algn="ctr"/>
            <a:r>
              <a:rPr lang="en-GB" b="1" dirty="0" smtClean="0">
                <a:solidFill>
                  <a:srgbClr val="FF0000"/>
                </a:solidFill>
                <a:cs typeface="Arial" charset="0"/>
              </a:rPr>
              <a:t>Newcastle </a:t>
            </a:r>
            <a:r>
              <a:rPr lang="en-GB" b="1" dirty="0">
                <a:solidFill>
                  <a:srgbClr val="FF0000"/>
                </a:solidFill>
                <a:cs typeface="Arial" charset="0"/>
              </a:rPr>
              <a:t>Auditory Group</a:t>
            </a:r>
          </a:p>
          <a:p>
            <a:pPr algn="ctr"/>
            <a:endParaRPr lang="en-GB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0"/>
            <a:ext cx="8229600" cy="6858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eaLnBrk="0" hangingPunct="0">
              <a:defRPr/>
            </a:pPr>
            <a:r>
              <a:rPr lang="en-GB" sz="36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Thanks to...</a:t>
            </a:r>
            <a:endParaRPr lang="en-GB" sz="36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555" name="Picture 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172200"/>
            <a:ext cx="2438400" cy="576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Users\steki\Desktop\UCL E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798" y="888000"/>
            <a:ext cx="4056976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876800" y="3276600"/>
            <a:ext cx="3352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 smtClean="0">
                <a:solidFill>
                  <a:schemeClr val="bg1"/>
                </a:solidFill>
                <a:cs typeface="Arial" charset="0"/>
              </a:rPr>
              <a:t>Maria </a:t>
            </a:r>
            <a:r>
              <a:rPr lang="en-GB" b="1" dirty="0" err="1" smtClean="0">
                <a:solidFill>
                  <a:schemeClr val="bg1"/>
                </a:solidFill>
                <a:cs typeface="Arial" charset="0"/>
              </a:rPr>
              <a:t>Chait</a:t>
            </a:r>
            <a:endParaRPr lang="en-GB" b="1" dirty="0" smtClean="0">
              <a:solidFill>
                <a:schemeClr val="bg1"/>
              </a:solidFill>
              <a:cs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en-GB" b="1" dirty="0" err="1" smtClean="0">
                <a:solidFill>
                  <a:schemeClr val="bg1"/>
                </a:solidFill>
                <a:cs typeface="Arial" charset="0"/>
              </a:rPr>
              <a:t>Aiysha</a:t>
            </a:r>
            <a:r>
              <a:rPr lang="en-GB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GB" b="1" dirty="0" err="1" smtClean="0">
                <a:solidFill>
                  <a:schemeClr val="bg1"/>
                </a:solidFill>
                <a:cs typeface="Arial" charset="0"/>
              </a:rPr>
              <a:t>Siddiq</a:t>
            </a:r>
            <a:endParaRPr lang="en-GB" b="1" dirty="0" smtClean="0">
              <a:solidFill>
                <a:schemeClr val="bg1"/>
              </a:solidFill>
              <a:cs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en-GB" b="1" dirty="0" smtClean="0">
                <a:solidFill>
                  <a:schemeClr val="bg1"/>
                </a:solidFill>
                <a:cs typeface="Arial" charset="0"/>
              </a:rPr>
              <a:t>Nicolas </a:t>
            </a:r>
            <a:r>
              <a:rPr lang="en-GB" b="1" dirty="0" err="1" smtClean="0">
                <a:solidFill>
                  <a:schemeClr val="bg1"/>
                </a:solidFill>
                <a:cs typeface="Arial" charset="0"/>
              </a:rPr>
              <a:t>Barascud</a:t>
            </a:r>
            <a:endParaRPr lang="en-GB" b="1" dirty="0" smtClean="0">
              <a:solidFill>
                <a:schemeClr val="bg1"/>
              </a:solidFill>
              <a:cs typeface="Arial" charset="0"/>
            </a:endParaRPr>
          </a:p>
          <a:p>
            <a:pPr algn="ctr"/>
            <a:endParaRPr lang="en-GB" sz="900" b="1" dirty="0" smtClean="0">
              <a:solidFill>
                <a:schemeClr val="bg1"/>
              </a:solidFill>
              <a:cs typeface="Arial" charset="0"/>
            </a:endParaRPr>
          </a:p>
          <a:p>
            <a:pPr algn="ctr"/>
            <a:r>
              <a:rPr lang="en-GB" b="1" dirty="0" smtClean="0">
                <a:solidFill>
                  <a:srgbClr val="FF0000"/>
                </a:solidFill>
                <a:cs typeface="Arial" charset="0"/>
              </a:rPr>
              <a:t>UCL Ear Institute</a:t>
            </a:r>
            <a:endParaRPr lang="en-GB" b="1" dirty="0">
              <a:solidFill>
                <a:srgbClr val="FF0000"/>
              </a:solidFill>
              <a:cs typeface="Arial" charset="0"/>
            </a:endParaRPr>
          </a:p>
          <a:p>
            <a:pPr algn="ctr"/>
            <a:endParaRPr lang="en-GB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514600" y="5158770"/>
            <a:ext cx="44196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 err="1" smtClean="0">
                <a:solidFill>
                  <a:schemeClr val="bg1"/>
                </a:solidFill>
                <a:cs typeface="Arial" charset="0"/>
              </a:rPr>
              <a:t>Shihab</a:t>
            </a:r>
            <a:r>
              <a:rPr lang="en-GB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GB" b="1" dirty="0" err="1" smtClean="0">
                <a:solidFill>
                  <a:schemeClr val="bg1"/>
                </a:solidFill>
                <a:cs typeface="Arial" charset="0"/>
              </a:rPr>
              <a:t>Shamma</a:t>
            </a:r>
            <a:endParaRPr lang="en-GB" b="1" dirty="0" smtClean="0">
              <a:solidFill>
                <a:schemeClr val="bg1"/>
              </a:solidFill>
              <a:cs typeface="Arial" charset="0"/>
            </a:endParaRPr>
          </a:p>
          <a:p>
            <a:pPr algn="ctr"/>
            <a:endParaRPr lang="en-GB" sz="900" b="1" dirty="0" smtClean="0">
              <a:solidFill>
                <a:schemeClr val="bg1"/>
              </a:solidFill>
              <a:cs typeface="Arial" charset="0"/>
            </a:endParaRPr>
          </a:p>
          <a:p>
            <a:pPr algn="ctr"/>
            <a:r>
              <a:rPr lang="en-GB" b="1" dirty="0" smtClean="0">
                <a:solidFill>
                  <a:srgbClr val="FF0000"/>
                </a:solidFill>
                <a:cs typeface="Arial" charset="0"/>
              </a:rPr>
              <a:t>University of </a:t>
            </a:r>
            <a:r>
              <a:rPr lang="en-GB" b="1" dirty="0" err="1" smtClean="0">
                <a:solidFill>
                  <a:srgbClr val="FF0000"/>
                </a:solidFill>
                <a:cs typeface="Arial" charset="0"/>
              </a:rPr>
              <a:t>Marlyand</a:t>
            </a:r>
            <a:r>
              <a:rPr lang="en-GB" b="1" dirty="0" smtClean="0">
                <a:solidFill>
                  <a:srgbClr val="FF0000"/>
                </a:solidFill>
                <a:cs typeface="Arial" charset="0"/>
              </a:rPr>
              <a:t>, College Park</a:t>
            </a:r>
            <a:endParaRPr lang="en-GB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eki\Desktop\ground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19201"/>
            <a:ext cx="7879975" cy="4952999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 Stochastic  Figure-Ground  (SFG)</a:t>
            </a:r>
          </a:p>
        </p:txBody>
      </p:sp>
      <p:pic>
        <p:nvPicPr>
          <p:cNvPr id="11" name="Supplemental Audio 2. Example of a SFG stimulus without any figure present.wav">
            <a:hlinkClick r:id="" action="ppaction://media"/>
          </p:cNvPr>
          <p:cNvPicPr>
            <a:picLocks noRot="1" noChangeAspect="1"/>
          </p:cNvPicPr>
          <p:nvPr>
            <a:wavAudioFile r:embed="rId1" name="Supplemental Audio 2. Example of a SFG stimulus without any figure present.wav"/>
          </p:nvPr>
        </p:nvPicPr>
        <p:blipFill>
          <a:blip r:embed="rId5" cstate="print"/>
          <a:stretch>
            <a:fillRect/>
          </a:stretch>
        </p:blipFill>
        <p:spPr>
          <a:xfrm>
            <a:off x="8077200" y="3276600"/>
            <a:ext cx="533400" cy="5334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teki\Desktop\figure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2" y="762000"/>
            <a:ext cx="7881938" cy="5371508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SFG:  Figure present</a:t>
            </a:r>
          </a:p>
        </p:txBody>
      </p:sp>
      <p:pic>
        <p:nvPicPr>
          <p:cNvPr id="7" name="Supplemental Audio 3. Example of a SFG stimulus.wav">
            <a:hlinkClick r:id="" action="ppaction://media"/>
          </p:cNvPr>
          <p:cNvPicPr>
            <a:picLocks noRot="1" noChangeAspect="1"/>
          </p:cNvPicPr>
          <p:nvPr>
            <a:wavAudioFile r:embed="rId1" name="Supplemental Audio 3. Example of a SFG stimulus.wav"/>
          </p:nvPr>
        </p:nvPicPr>
        <p:blipFill>
          <a:blip r:embed="rId5" cstate="print"/>
          <a:stretch>
            <a:fillRect/>
          </a:stretch>
        </p:blipFill>
        <p:spPr>
          <a:xfrm>
            <a:off x="8153400" y="3200400"/>
            <a:ext cx="533400" cy="5334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152400" y="762000"/>
            <a:ext cx="88392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endParaRPr lang="en-GB" sz="2000" dirty="0">
              <a:cs typeface="Arial" charset="0"/>
            </a:endParaRPr>
          </a:p>
          <a:p>
            <a:pPr>
              <a:buClr>
                <a:schemeClr val="accent2"/>
              </a:buClr>
            </a:pPr>
            <a:r>
              <a:rPr lang="en-GB" sz="2000" b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sz="2000" b="1" dirty="0">
                <a:solidFill>
                  <a:srgbClr val="FF0000"/>
                </a:solidFill>
                <a:cs typeface="Arial" charset="0"/>
              </a:rPr>
              <a:t>Stimulus: </a:t>
            </a:r>
          </a:p>
          <a:p>
            <a:r>
              <a:rPr lang="en-GB" sz="2000" dirty="0" smtClean="0">
                <a:cs typeface="Arial" charset="0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cs typeface="Arial" charset="0"/>
              </a:rPr>
              <a:t>Duration </a:t>
            </a:r>
            <a:r>
              <a:rPr lang="en-GB" sz="2000" dirty="0">
                <a:solidFill>
                  <a:schemeClr val="bg1"/>
                </a:solidFill>
                <a:cs typeface="Arial" charset="0"/>
              </a:rPr>
              <a:t>of each chord:                50 ms</a:t>
            </a:r>
          </a:p>
          <a:p>
            <a:r>
              <a:rPr lang="en-GB" sz="2000" dirty="0">
                <a:solidFill>
                  <a:schemeClr val="bg1"/>
                </a:solidFill>
                <a:cs typeface="Arial" charset="0"/>
              </a:rPr>
              <a:t> Inter-chord interval:                       0 ms</a:t>
            </a:r>
          </a:p>
          <a:p>
            <a:r>
              <a:rPr lang="en-GB" sz="2000" dirty="0">
                <a:solidFill>
                  <a:schemeClr val="bg1"/>
                </a:solidFill>
                <a:cs typeface="Arial" charset="0"/>
              </a:rPr>
              <a:t> Total stimulus duration:                 2000 ms (40 </a:t>
            </a:r>
            <a:r>
              <a:rPr lang="en-GB" sz="2000" dirty="0" smtClean="0">
                <a:solidFill>
                  <a:schemeClr val="bg1"/>
                </a:solidFill>
                <a:cs typeface="Arial" charset="0"/>
              </a:rPr>
              <a:t>consecutive chords</a:t>
            </a:r>
            <a:r>
              <a:rPr lang="en-GB" sz="2000" dirty="0">
                <a:solidFill>
                  <a:schemeClr val="bg1"/>
                </a:solidFill>
                <a:cs typeface="Arial" charset="0"/>
              </a:rPr>
              <a:t>) </a:t>
            </a:r>
          </a:p>
          <a:p>
            <a:pPr>
              <a:buFont typeface="Wingdings" pitchFamily="2" charset="2"/>
              <a:buChar char="§"/>
            </a:pPr>
            <a:endParaRPr lang="en-GB" sz="2000" dirty="0">
              <a:cs typeface="Arial" charset="0"/>
            </a:endParaRPr>
          </a:p>
          <a:p>
            <a:pPr>
              <a:buClr>
                <a:schemeClr val="accent2"/>
              </a:buClr>
            </a:pPr>
            <a:r>
              <a:rPr lang="en-GB" sz="2000" b="1" dirty="0" smtClean="0">
                <a:solidFill>
                  <a:srgbClr val="FF0000"/>
                </a:solidFill>
                <a:cs typeface="Arial" charset="0"/>
              </a:rPr>
              <a:t>Chords</a:t>
            </a:r>
            <a:r>
              <a:rPr lang="en-GB" sz="2000" b="1" dirty="0">
                <a:solidFill>
                  <a:srgbClr val="FF0000"/>
                </a:solidFill>
                <a:cs typeface="Arial" charset="0"/>
              </a:rPr>
              <a:t>:       </a:t>
            </a:r>
          </a:p>
          <a:p>
            <a:pPr>
              <a:buClr>
                <a:schemeClr val="accent2"/>
              </a:buClr>
            </a:pPr>
            <a:r>
              <a:rPr lang="en-GB" sz="2000" dirty="0" smtClean="0">
                <a:solidFill>
                  <a:schemeClr val="bg1"/>
                </a:solidFill>
                <a:cs typeface="Arial" charset="0"/>
              </a:rPr>
              <a:t>No</a:t>
            </a:r>
            <a:r>
              <a:rPr lang="en-GB" sz="2000" dirty="0">
                <a:solidFill>
                  <a:schemeClr val="bg1"/>
                </a:solidFill>
                <a:cs typeface="Arial" charset="0"/>
              </a:rPr>
              <a:t>. of pure tone components:       5-15                  </a:t>
            </a:r>
          </a:p>
          <a:p>
            <a:pPr>
              <a:buClr>
                <a:schemeClr val="accent2"/>
              </a:buClr>
            </a:pPr>
            <a:r>
              <a:rPr lang="en-GB" sz="2000" dirty="0">
                <a:solidFill>
                  <a:schemeClr val="bg1"/>
                </a:solidFill>
                <a:cs typeface="Arial" charset="0"/>
              </a:rPr>
              <a:t>Component frequency range:       179 – 7246 Hz  </a:t>
            </a:r>
            <a:endParaRPr lang="en-GB" sz="2000" dirty="0" smtClean="0">
              <a:solidFill>
                <a:schemeClr val="bg1"/>
              </a:solidFill>
              <a:cs typeface="Arial" charset="0"/>
            </a:endParaRPr>
          </a:p>
          <a:p>
            <a:pPr>
              <a:buClr>
                <a:schemeClr val="accent2"/>
              </a:buClr>
            </a:pPr>
            <a:r>
              <a:rPr lang="en-GB" sz="2000" dirty="0" smtClean="0">
                <a:solidFill>
                  <a:schemeClr val="bg1"/>
                </a:solidFill>
                <a:cs typeface="Arial" charset="0"/>
              </a:rPr>
              <a:t>Resolution of frequency pool:        1/24</a:t>
            </a:r>
            <a:r>
              <a:rPr lang="en-GB" sz="2000" baseline="30000" dirty="0" smtClean="0">
                <a:solidFill>
                  <a:schemeClr val="bg1"/>
                </a:solidFill>
                <a:cs typeface="Arial" charset="0"/>
              </a:rPr>
              <a:t>th</a:t>
            </a:r>
            <a:r>
              <a:rPr lang="en-GB" sz="2000" dirty="0" smtClean="0">
                <a:solidFill>
                  <a:schemeClr val="bg1"/>
                </a:solidFill>
                <a:cs typeface="Arial" charset="0"/>
              </a:rPr>
              <a:t> of an octave</a:t>
            </a:r>
          </a:p>
          <a:p>
            <a:pPr>
              <a:buClr>
                <a:schemeClr val="accent2"/>
              </a:buClr>
            </a:pPr>
            <a:r>
              <a:rPr lang="en-GB" sz="2000" dirty="0" smtClean="0">
                <a:solidFill>
                  <a:schemeClr val="bg1"/>
                </a:solidFill>
                <a:cs typeface="Arial" charset="0"/>
              </a:rPr>
              <a:t>Cosine </a:t>
            </a:r>
            <a:r>
              <a:rPr lang="en-GB" sz="2000" dirty="0">
                <a:solidFill>
                  <a:schemeClr val="bg1"/>
                </a:solidFill>
                <a:cs typeface="Arial" charset="0"/>
              </a:rPr>
              <a:t>ramp:                                 10 ms for onset and </a:t>
            </a:r>
            <a:r>
              <a:rPr lang="en-GB" sz="2000" dirty="0" smtClean="0">
                <a:solidFill>
                  <a:schemeClr val="bg1"/>
                </a:solidFill>
                <a:cs typeface="Arial" charset="0"/>
              </a:rPr>
              <a:t>offset</a:t>
            </a:r>
          </a:p>
          <a:p>
            <a:pPr>
              <a:buClr>
                <a:schemeClr val="accent2"/>
              </a:buClr>
            </a:pPr>
            <a:endParaRPr lang="en-GB" sz="2000" dirty="0" smtClean="0">
              <a:solidFill>
                <a:schemeClr val="bg1"/>
              </a:solidFill>
              <a:cs typeface="Arial" charset="0"/>
            </a:endParaRPr>
          </a:p>
          <a:p>
            <a:r>
              <a:rPr lang="en-GB" sz="2000" b="1" dirty="0" smtClean="0">
                <a:solidFill>
                  <a:srgbClr val="FF0000"/>
                </a:solidFill>
                <a:cs typeface="Arial" charset="0"/>
              </a:rPr>
              <a:t>Coherence:    </a:t>
            </a:r>
          </a:p>
          <a:p>
            <a:r>
              <a:rPr lang="en-GB" sz="2000" dirty="0" smtClean="0">
                <a:solidFill>
                  <a:schemeClr val="bg1"/>
                </a:solidFill>
                <a:cs typeface="Arial" charset="0"/>
              </a:rPr>
              <a:t>Number of different repeating frequencies :             </a:t>
            </a:r>
            <a:r>
              <a:rPr lang="en-GB" sz="2000" b="1" dirty="0" smtClean="0">
                <a:solidFill>
                  <a:schemeClr val="bg1"/>
                </a:solidFill>
                <a:cs typeface="Arial" charset="0"/>
              </a:rPr>
              <a:t>1, 2, 4, 6, 8</a:t>
            </a:r>
          </a:p>
          <a:p>
            <a:endParaRPr lang="en-GB" sz="2000" dirty="0" smtClean="0">
              <a:solidFill>
                <a:schemeClr val="bg1"/>
              </a:solidFill>
              <a:cs typeface="Arial" charset="0"/>
            </a:endParaRPr>
          </a:p>
          <a:p>
            <a:r>
              <a:rPr lang="en-GB" sz="2000" b="1" dirty="0" smtClean="0">
                <a:solidFill>
                  <a:srgbClr val="FF0000"/>
                </a:solidFill>
                <a:cs typeface="Arial" charset="0"/>
              </a:rPr>
              <a:t>Duration:        </a:t>
            </a:r>
          </a:p>
          <a:p>
            <a:r>
              <a:rPr lang="en-GB" sz="2000" dirty="0" smtClean="0">
                <a:solidFill>
                  <a:schemeClr val="bg1"/>
                </a:solidFill>
                <a:cs typeface="Arial" charset="0"/>
              </a:rPr>
              <a:t>Number of chords over which frequencies repeat :   </a:t>
            </a:r>
            <a:r>
              <a:rPr lang="en-GB" sz="2000" b="1" dirty="0" smtClean="0">
                <a:solidFill>
                  <a:schemeClr val="bg1"/>
                </a:solidFill>
                <a:cs typeface="Arial" charset="0"/>
              </a:rPr>
              <a:t>2-7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7620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algn="ctr" eaLnBrk="0" hangingPunct="0">
              <a:defRPr/>
            </a:pPr>
            <a:r>
              <a:rPr lang="en-GB" sz="36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SFG:  Stimulus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Features of SFG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564481"/>
            <a:ext cx="8153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  <a:cs typeface="Arial" charset="0"/>
              </a:rPr>
              <a:t>  Figure and background signals do not differ in low-level acoustic attributes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n-GB" dirty="0" smtClean="0">
              <a:solidFill>
                <a:schemeClr val="bg1"/>
              </a:solidFill>
              <a:cs typeface="Arial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n-GB" dirty="0" smtClean="0">
              <a:solidFill>
                <a:schemeClr val="bg1"/>
              </a:solidFill>
              <a:cs typeface="Arial" charset="0"/>
            </a:endParaRPr>
          </a:p>
          <a:p>
            <a:pPr>
              <a:buClr>
                <a:schemeClr val="accent2"/>
              </a:buClr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  <a:cs typeface="Arial" charset="0"/>
              </a:rPr>
              <a:t>  No spectral ‘protective’ region between figure and background 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n-GB" dirty="0" smtClean="0">
              <a:solidFill>
                <a:schemeClr val="bg1"/>
              </a:solidFill>
              <a:cs typeface="Arial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n-GB" dirty="0" smtClean="0">
              <a:solidFill>
                <a:schemeClr val="bg1"/>
              </a:solidFill>
              <a:cs typeface="Arial" charset="0"/>
            </a:endParaRPr>
          </a:p>
          <a:p>
            <a:pPr>
              <a:buClr>
                <a:schemeClr val="accent2"/>
              </a:buClr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  <a:cs typeface="Arial" charset="0"/>
              </a:rPr>
              <a:t>  Figure and background signals are indistinguishable at each point in time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n-GB" dirty="0" smtClean="0">
              <a:solidFill>
                <a:schemeClr val="bg1"/>
              </a:solidFill>
              <a:cs typeface="Arial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n-GB" dirty="0" smtClean="0">
              <a:solidFill>
                <a:schemeClr val="bg1"/>
              </a:solidFill>
              <a:cs typeface="Arial" charset="0"/>
            </a:endParaRPr>
          </a:p>
          <a:p>
            <a:pPr>
              <a:buClr>
                <a:schemeClr val="accent2"/>
              </a:buClr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  <a:cs typeface="Arial" charset="0"/>
              </a:rPr>
              <a:t>  Figure can only be extracted by integrating over time and frequency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n-GB" dirty="0" smtClean="0">
              <a:solidFill>
                <a:schemeClr val="bg1"/>
              </a:solidFill>
              <a:cs typeface="Arial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n-GB" dirty="0" smtClean="0">
              <a:solidFill>
                <a:schemeClr val="bg1"/>
              </a:solidFill>
              <a:cs typeface="Arial" charset="0"/>
            </a:endParaRPr>
          </a:p>
          <a:p>
            <a:pPr>
              <a:buClr>
                <a:schemeClr val="accent2"/>
              </a:buClr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  <a:cs typeface="Arial" charset="0"/>
              </a:rPr>
              <a:t>  Enables parametric variation of figure salience </a:t>
            </a:r>
            <a:endParaRPr lang="en-GB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990600"/>
            <a:ext cx="8839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tx1">
                    <a:lumMod val="65000"/>
                  </a:schemeClr>
                </a:solidFill>
              </a:rPr>
              <a:t>Figure-ground stimulus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err="1" smtClean="0">
                <a:solidFill>
                  <a:schemeClr val="bg1"/>
                </a:solidFill>
              </a:rPr>
              <a:t>fMRI</a:t>
            </a:r>
            <a:r>
              <a:rPr lang="en-GB" sz="2000" b="1" dirty="0" smtClean="0">
                <a:solidFill>
                  <a:schemeClr val="bg1"/>
                </a:solidFill>
              </a:rPr>
              <a:t> study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Psychophysics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Modelling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MEG study</a:t>
            </a: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</a:rPr>
              <a:t>Depth electrode study?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706F4-E4DC-48D2-94E0-64B959130532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en-US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5.9|26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13.5|6.9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8.7|37.3|2.2|0.7|15.8|0.6|0.6|11.5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5.9|26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5.9|26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6|58.8|1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5.9|2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5.9|2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5.9|2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5.9|26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5|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5.9|26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16934</TotalTime>
  <Words>1562</Words>
  <Application>Microsoft Office PowerPoint</Application>
  <PresentationFormat>On-screen Show (4:3)</PresentationFormat>
  <Paragraphs>468</Paragraphs>
  <Slides>45</Slides>
  <Notes>37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Paper</vt:lpstr>
      <vt:lpstr>   </vt:lpstr>
      <vt:lpstr>Outline</vt:lpstr>
      <vt:lpstr>The problem</vt:lpstr>
      <vt:lpstr>Stimuli</vt:lpstr>
      <vt:lpstr>  Stochastic  Figure-Ground  (SFG)</vt:lpstr>
      <vt:lpstr>SFG:  Figure present</vt:lpstr>
      <vt:lpstr>Slide 7</vt:lpstr>
      <vt:lpstr>Features of SFG</vt:lpstr>
      <vt:lpstr>Outline</vt:lpstr>
      <vt:lpstr>Behaviour</vt:lpstr>
      <vt:lpstr>Behaviour  in  scanner 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Outline</vt:lpstr>
      <vt:lpstr>Psychophysics</vt:lpstr>
      <vt:lpstr>Expt. 1: ‘Baseline’ (50 ms)</vt:lpstr>
      <vt:lpstr>Expt. 1: Results</vt:lpstr>
      <vt:lpstr>Psychophysics</vt:lpstr>
      <vt:lpstr>Psychophysics summary</vt:lpstr>
      <vt:lpstr>Outline</vt:lpstr>
      <vt:lpstr>Temporal coherence model</vt:lpstr>
      <vt:lpstr>Temporal coherence model</vt:lpstr>
      <vt:lpstr>Temporal coherence &amp; Streaming</vt:lpstr>
      <vt:lpstr>Temporal coherence &amp; SFG</vt:lpstr>
      <vt:lpstr>Modelling expt 5 (‘isolated’)</vt:lpstr>
      <vt:lpstr>Slide 32</vt:lpstr>
      <vt:lpstr>Slide 33</vt:lpstr>
      <vt:lpstr>Outline</vt:lpstr>
      <vt:lpstr>1. Basic</vt:lpstr>
      <vt:lpstr>Slide 36</vt:lpstr>
      <vt:lpstr>Stimulus details</vt:lpstr>
      <vt:lpstr>MEG Task</vt:lpstr>
      <vt:lpstr>Analysis</vt:lpstr>
      <vt:lpstr>Hypotheses:</vt:lpstr>
      <vt:lpstr>Pilot data: Basic SFG</vt:lpstr>
      <vt:lpstr>Outline</vt:lpstr>
      <vt:lpstr>Depth electrode study?</vt:lpstr>
      <vt:lpstr>Summary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Auditory Group Day</dc:title>
  <dc:creator>Sundeep Teki</dc:creator>
  <cp:lastModifiedBy>Sundeep Teki</cp:lastModifiedBy>
  <cp:revision>899</cp:revision>
  <dcterms:created xsi:type="dcterms:W3CDTF">2006-08-16T00:00:00Z</dcterms:created>
  <dcterms:modified xsi:type="dcterms:W3CDTF">2012-04-25T13:20:49Z</dcterms:modified>
</cp:coreProperties>
</file>